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3" r:id="rId1"/>
  </p:sldMasterIdLst>
  <p:notesMasterIdLst>
    <p:notesMasterId r:id="rId33"/>
  </p:notesMasterIdLst>
  <p:sldIdLst>
    <p:sldId id="256" r:id="rId2"/>
    <p:sldId id="299" r:id="rId3"/>
    <p:sldId id="293" r:id="rId4"/>
    <p:sldId id="296" r:id="rId5"/>
    <p:sldId id="298" r:id="rId6"/>
    <p:sldId id="257" r:id="rId7"/>
    <p:sldId id="301" r:id="rId8"/>
    <p:sldId id="302" r:id="rId9"/>
    <p:sldId id="281" r:id="rId10"/>
    <p:sldId id="303" r:id="rId11"/>
    <p:sldId id="305" r:id="rId12"/>
    <p:sldId id="304" r:id="rId13"/>
    <p:sldId id="284" r:id="rId14"/>
    <p:sldId id="309" r:id="rId15"/>
    <p:sldId id="258" r:id="rId16"/>
    <p:sldId id="277" r:id="rId17"/>
    <p:sldId id="288" r:id="rId18"/>
    <p:sldId id="290" r:id="rId19"/>
    <p:sldId id="260" r:id="rId20"/>
    <p:sldId id="287" r:id="rId21"/>
    <p:sldId id="261" r:id="rId22"/>
    <p:sldId id="289" r:id="rId23"/>
    <p:sldId id="295" r:id="rId24"/>
    <p:sldId id="306" r:id="rId25"/>
    <p:sldId id="307" r:id="rId26"/>
    <p:sldId id="262" r:id="rId27"/>
    <p:sldId id="275" r:id="rId28"/>
    <p:sldId id="310" r:id="rId29"/>
    <p:sldId id="311" r:id="rId30"/>
    <p:sldId id="292" r:id="rId31"/>
    <p:sldId id="26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ECECEC"/>
    <a:srgbClr val="1B2233"/>
    <a:srgbClr val="12125C"/>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7" autoAdjust="0"/>
    <p:restoredTop sz="83113" autoAdjust="0"/>
  </p:normalViewPr>
  <p:slideViewPr>
    <p:cSldViewPr snapToGrid="0" snapToObjects="1">
      <p:cViewPr>
        <p:scale>
          <a:sx n="90" d="100"/>
          <a:sy n="90" d="100"/>
        </p:scale>
        <p:origin x="-472" y="-104"/>
      </p:cViewPr>
      <p:guideLst>
        <p:guide orient="horz" pos="2160"/>
        <p:guide pos="2880"/>
      </p:guideLst>
    </p:cSldViewPr>
  </p:slideViewPr>
  <p:outlineViewPr>
    <p:cViewPr>
      <p:scale>
        <a:sx n="33" d="100"/>
        <a:sy n="33" d="100"/>
      </p:scale>
      <p:origin x="0" y="12224"/>
    </p:cViewPr>
  </p:outlineViewPr>
  <p:notesTextViewPr>
    <p:cViewPr>
      <p:scale>
        <a:sx n="110" d="100"/>
        <a:sy n="11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F61DEB-AA96-4C40-9681-7D1A26C848D4}" type="datetimeFigureOut">
              <a:rPr lang="en-US" smtClean="0"/>
              <a:t>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1C9CC1-F6D9-0949-9A44-ABC2A1B23C56}" type="slidenum">
              <a:rPr lang="en-US" smtClean="0"/>
              <a:t>‹#›</a:t>
            </a:fld>
            <a:endParaRPr lang="en-US"/>
          </a:p>
        </p:txBody>
      </p:sp>
    </p:spTree>
    <p:extLst>
      <p:ext uri="{BB962C8B-B14F-4D97-AF65-F5344CB8AC3E}">
        <p14:creationId xmlns:p14="http://schemas.microsoft.com/office/powerpoint/2010/main" val="13892377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C9CC1-F6D9-0949-9A44-ABC2A1B23C56}" type="slidenum">
              <a:rPr lang="en-US" smtClean="0"/>
              <a:t>1</a:t>
            </a:fld>
            <a:endParaRPr lang="en-US"/>
          </a:p>
        </p:txBody>
      </p:sp>
    </p:spTree>
    <p:extLst>
      <p:ext uri="{BB962C8B-B14F-4D97-AF65-F5344CB8AC3E}">
        <p14:creationId xmlns:p14="http://schemas.microsoft.com/office/powerpoint/2010/main" val="138952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manager view on posts. You don’t get this information if you establish your account as a profile.</a:t>
            </a:r>
          </a:p>
          <a:p>
            <a:endParaRPr lang="en-US" dirty="0"/>
          </a:p>
        </p:txBody>
      </p:sp>
      <p:sp>
        <p:nvSpPr>
          <p:cNvPr id="4" name="Slide Number Placeholder 3"/>
          <p:cNvSpPr>
            <a:spLocks noGrp="1"/>
          </p:cNvSpPr>
          <p:nvPr>
            <p:ph type="sldNum" sz="quarter" idx="10"/>
          </p:nvPr>
        </p:nvSpPr>
        <p:spPr/>
        <p:txBody>
          <a:bodyPr/>
          <a:lstStyle/>
          <a:p>
            <a:fld id="{6C1C9CC1-F6D9-0949-9A44-ABC2A1B23C56}" type="slidenum">
              <a:rPr lang="en-US" smtClean="0"/>
              <a:t>10</a:t>
            </a:fld>
            <a:endParaRPr lang="en-US"/>
          </a:p>
        </p:txBody>
      </p:sp>
    </p:spTree>
    <p:extLst>
      <p:ext uri="{BB962C8B-B14F-4D97-AF65-F5344CB8AC3E}">
        <p14:creationId xmlns:p14="http://schemas.microsoft.com/office/powerpoint/2010/main" val="2825792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Scheduling capability. Publish, down turned</a:t>
            </a:r>
            <a:r>
              <a:rPr lang="en-US" baseline="0" dirty="0" smtClean="0"/>
              <a:t> triangle, select date and time.</a:t>
            </a:r>
            <a:endParaRPr lang="en-US" dirty="0"/>
          </a:p>
        </p:txBody>
      </p:sp>
      <p:sp>
        <p:nvSpPr>
          <p:cNvPr id="4" name="Slide Number Placeholder 3"/>
          <p:cNvSpPr>
            <a:spLocks noGrp="1"/>
          </p:cNvSpPr>
          <p:nvPr>
            <p:ph type="sldNum" sz="quarter" idx="10"/>
          </p:nvPr>
        </p:nvSpPr>
        <p:spPr/>
        <p:txBody>
          <a:bodyPr/>
          <a:lstStyle/>
          <a:p>
            <a:fld id="{6C1C9CC1-F6D9-0949-9A44-ABC2A1B23C56}" type="slidenum">
              <a:rPr lang="en-US" smtClean="0"/>
              <a:t>11</a:t>
            </a:fld>
            <a:endParaRPr lang="en-US"/>
          </a:p>
        </p:txBody>
      </p:sp>
    </p:spTree>
    <p:extLst>
      <p:ext uri="{BB962C8B-B14F-4D97-AF65-F5344CB8AC3E}">
        <p14:creationId xmlns:p14="http://schemas.microsoft.com/office/powerpoint/2010/main" val="2825792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-Toggle </a:t>
            </a:r>
            <a:r>
              <a:rPr lang="en-US" dirty="0" smtClean="0"/>
              <a:t>among</a:t>
            </a:r>
            <a:r>
              <a:rPr lang="en-US" baseline="0" dirty="0" smtClean="0"/>
              <a:t> accounts</a:t>
            </a:r>
          </a:p>
          <a:p>
            <a:r>
              <a:rPr lang="en-US" baseline="0" dirty="0" smtClean="0"/>
              <a:t>-Liked </a:t>
            </a:r>
            <a:r>
              <a:rPr lang="en-US" baseline="0" dirty="0" smtClean="0"/>
              <a:t>by this page</a:t>
            </a:r>
            <a:endParaRPr lang="en-US" dirty="0"/>
          </a:p>
        </p:txBody>
      </p:sp>
      <p:sp>
        <p:nvSpPr>
          <p:cNvPr id="4" name="Slide Number Placeholder 3"/>
          <p:cNvSpPr>
            <a:spLocks noGrp="1"/>
          </p:cNvSpPr>
          <p:nvPr>
            <p:ph type="sldNum" sz="quarter" idx="10"/>
          </p:nvPr>
        </p:nvSpPr>
        <p:spPr/>
        <p:txBody>
          <a:bodyPr/>
          <a:lstStyle/>
          <a:p>
            <a:fld id="{6C1C9CC1-F6D9-0949-9A44-ABC2A1B23C56}" type="slidenum">
              <a:rPr lang="en-US" smtClean="0"/>
              <a:t>12</a:t>
            </a:fld>
            <a:endParaRPr lang="en-US"/>
          </a:p>
        </p:txBody>
      </p:sp>
    </p:spTree>
    <p:extLst>
      <p:ext uri="{BB962C8B-B14F-4D97-AF65-F5344CB8AC3E}">
        <p14:creationId xmlns:p14="http://schemas.microsoft.com/office/powerpoint/2010/main" val="2825792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advantage of having</a:t>
            </a:r>
            <a:r>
              <a:rPr lang="en-US" baseline="0" dirty="0" smtClean="0"/>
              <a:t> a page is your ability to check out the statistics of your page.</a:t>
            </a:r>
          </a:p>
          <a:p>
            <a:r>
              <a:rPr lang="en-US" baseline="0" dirty="0" smtClean="0"/>
              <a:t>-If you have some extra free time and really want to get technical about your posts, you can analyze when people are liking posts, the demographics of the people following your page, which posts get the most engagements, which means likes, shares and views. </a:t>
            </a:r>
            <a:endParaRPr lang="en-US" dirty="0" smtClean="0"/>
          </a:p>
        </p:txBody>
      </p:sp>
      <p:sp>
        <p:nvSpPr>
          <p:cNvPr id="4" name="Slide Number Placeholder 3"/>
          <p:cNvSpPr>
            <a:spLocks noGrp="1"/>
          </p:cNvSpPr>
          <p:nvPr>
            <p:ph type="sldNum" sz="quarter" idx="10"/>
          </p:nvPr>
        </p:nvSpPr>
        <p:spPr/>
        <p:txBody>
          <a:bodyPr/>
          <a:lstStyle/>
          <a:p>
            <a:fld id="{6C1C9CC1-F6D9-0949-9A44-ABC2A1B23C56}" type="slidenum">
              <a:rPr lang="en-US" smtClean="0"/>
              <a:t>13</a:t>
            </a:fld>
            <a:endParaRPr lang="en-US"/>
          </a:p>
        </p:txBody>
      </p:sp>
    </p:spTree>
    <p:extLst>
      <p:ext uri="{BB962C8B-B14F-4D97-AF65-F5344CB8AC3E}">
        <p14:creationId xmlns:p14="http://schemas.microsoft.com/office/powerpoint/2010/main" val="2290433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a:t>
            </a:r>
            <a:r>
              <a:rPr lang="en-US" baseline="0" dirty="0" smtClean="0"/>
              <a:t> of the kind of insights you can get.</a:t>
            </a:r>
            <a:endParaRPr lang="en-US" dirty="0"/>
          </a:p>
        </p:txBody>
      </p:sp>
      <p:sp>
        <p:nvSpPr>
          <p:cNvPr id="4" name="Slide Number Placeholder 3"/>
          <p:cNvSpPr>
            <a:spLocks noGrp="1"/>
          </p:cNvSpPr>
          <p:nvPr>
            <p:ph type="sldNum" sz="quarter" idx="10"/>
          </p:nvPr>
        </p:nvSpPr>
        <p:spPr/>
        <p:txBody>
          <a:bodyPr/>
          <a:lstStyle/>
          <a:p>
            <a:fld id="{6C1C9CC1-F6D9-0949-9A44-ABC2A1B23C56}" type="slidenum">
              <a:rPr lang="en-US" smtClean="0"/>
              <a:t>14</a:t>
            </a:fld>
            <a:endParaRPr lang="en-US"/>
          </a:p>
        </p:txBody>
      </p:sp>
    </p:spTree>
    <p:extLst>
      <p:ext uri="{BB962C8B-B14F-4D97-AF65-F5344CB8AC3E}">
        <p14:creationId xmlns:p14="http://schemas.microsoft.com/office/powerpoint/2010/main" val="2825792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Can link </a:t>
            </a:r>
            <a:r>
              <a:rPr lang="en-US" baseline="0" dirty="0" err="1" smtClean="0"/>
              <a:t>Instagram</a:t>
            </a:r>
            <a:r>
              <a:rPr lang="en-US" baseline="0" dirty="0" smtClean="0"/>
              <a:t> to other accounts</a:t>
            </a:r>
          </a:p>
          <a:p>
            <a:pPr marL="628650" lvl="1" indent="-171450" algn="l">
              <a:buFont typeface="Arial"/>
              <a:buChar char="•"/>
            </a:pPr>
            <a:r>
              <a:rPr lang="en-US" baseline="0" dirty="0" smtClean="0"/>
              <a:t>Can link FB to Twitter account so FB posts go through to Twitter</a:t>
            </a:r>
          </a:p>
          <a:p>
            <a:pPr marL="10858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Include </a:t>
            </a:r>
            <a:r>
              <a:rPr lang="en-US" baseline="0" dirty="0" smtClean="0"/>
              <a:t>the most important information it the first sentence so it doesn’t get cut off by </a:t>
            </a:r>
            <a:r>
              <a:rPr lang="en-US" baseline="0" dirty="0" smtClean="0"/>
              <a:t>Twitter</a:t>
            </a:r>
            <a:endParaRPr lang="en-US" dirty="0" smtClean="0"/>
          </a:p>
          <a:p>
            <a:endParaRPr lang="en-US" dirty="0"/>
          </a:p>
        </p:txBody>
      </p:sp>
      <p:sp>
        <p:nvSpPr>
          <p:cNvPr id="4" name="Slide Number Placeholder 3"/>
          <p:cNvSpPr>
            <a:spLocks noGrp="1"/>
          </p:cNvSpPr>
          <p:nvPr>
            <p:ph type="sldNum" sz="quarter" idx="10"/>
          </p:nvPr>
        </p:nvSpPr>
        <p:spPr/>
        <p:txBody>
          <a:bodyPr/>
          <a:lstStyle/>
          <a:p>
            <a:fld id="{6C1C9CC1-F6D9-0949-9A44-ABC2A1B23C56}" type="slidenum">
              <a:rPr lang="en-US" smtClean="0"/>
              <a:t>15</a:t>
            </a:fld>
            <a:endParaRPr lang="en-US"/>
          </a:p>
        </p:txBody>
      </p:sp>
    </p:spTree>
    <p:extLst>
      <p:ext uri="{BB962C8B-B14F-4D97-AF65-F5344CB8AC3E}">
        <p14:creationId xmlns:p14="http://schemas.microsoft.com/office/powerpoint/2010/main" val="1478010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C9CC1-F6D9-0949-9A44-ABC2A1B23C56}" type="slidenum">
              <a:rPr lang="en-US" smtClean="0"/>
              <a:t>16</a:t>
            </a:fld>
            <a:endParaRPr lang="en-US"/>
          </a:p>
        </p:txBody>
      </p:sp>
    </p:spTree>
    <p:extLst>
      <p:ext uri="{BB962C8B-B14F-4D97-AF65-F5344CB8AC3E}">
        <p14:creationId xmlns:p14="http://schemas.microsoft.com/office/powerpoint/2010/main" val="3514888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-Regular posting is key to building followers; regular posts = engagements = showing up in more newsfeeds = more followers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-Sharing posts is good, but it’s also good to create some original content. Original content, meaning it’s something posted directly by the page, gets more engagements than a shared post.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-When you share, it’s always good to add in some words of your own too and a hashtag.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-Content doesn’t always have to be </a:t>
            </a:r>
            <a:r>
              <a:rPr lang="en-US" baseline="0" dirty="0" smtClean="0"/>
              <a:t>new</a:t>
            </a:r>
            <a:endParaRPr lang="en-US" baseline="0" dirty="0" smtClean="0"/>
          </a:p>
        </p:txBody>
      </p:sp>
      <p:sp>
        <p:nvSpPr>
          <p:cNvPr id="4" name="Slide Number Placeholder 3"/>
          <p:cNvSpPr>
            <a:spLocks noGrp="1"/>
          </p:cNvSpPr>
          <p:nvPr>
            <p:ph type="sldNum" sz="quarter" idx="10"/>
          </p:nvPr>
        </p:nvSpPr>
        <p:spPr/>
        <p:txBody>
          <a:bodyPr/>
          <a:lstStyle/>
          <a:p>
            <a:fld id="{6C1C9CC1-F6D9-0949-9A44-ABC2A1B23C56}" type="slidenum">
              <a:rPr lang="en-US" smtClean="0"/>
              <a:t>17</a:t>
            </a:fld>
            <a:endParaRPr lang="en-US"/>
          </a:p>
        </p:txBody>
      </p:sp>
    </p:spTree>
    <p:extLst>
      <p:ext uri="{BB962C8B-B14F-4D97-AF65-F5344CB8AC3E}">
        <p14:creationId xmlns:p14="http://schemas.microsoft.com/office/powerpoint/2010/main" val="1762585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latin typeface="Arial"/>
                <a:cs typeface="Arial"/>
              </a:rPr>
              <a:t>-General guidelines – you really have to get a feel for your audience and followers and tailor to their </a:t>
            </a:r>
            <a:r>
              <a:rPr lang="en-US" sz="1400" baseline="0" dirty="0" smtClean="0">
                <a:latin typeface="Arial"/>
                <a:cs typeface="Arial"/>
              </a:rPr>
              <a:t>schedules.</a:t>
            </a:r>
            <a:endParaRPr lang="en-US" sz="1400" baseline="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latin typeface="Arial"/>
                <a:cs typeface="Arial"/>
              </a:rPr>
              <a:t>-Posting one to two times a day or one to four times a week is best to keep followers interested while making sure they don’t feel like your page is cluttering their newsfeeds. If they feel you are spamming them, they will likely </a:t>
            </a:r>
            <a:r>
              <a:rPr lang="en-US" sz="1400" baseline="0" dirty="0" err="1" smtClean="0">
                <a:latin typeface="Arial"/>
                <a:cs typeface="Arial"/>
              </a:rPr>
              <a:t>unfollow</a:t>
            </a:r>
            <a:r>
              <a:rPr lang="en-US" sz="1400" baseline="0" dirty="0" smtClean="0">
                <a:latin typeface="Arial"/>
                <a:cs typeface="Arial"/>
              </a:rPr>
              <a:t> your page, or unlike it, which means they won’t see any of your content.</a:t>
            </a:r>
            <a:endParaRPr lang="en-US" sz="14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a:t>
            </a:r>
            <a:r>
              <a:rPr lang="en-US" sz="1400" kern="1200" dirty="0" smtClean="0">
                <a:solidFill>
                  <a:schemeClr val="tx1"/>
                </a:solidFill>
                <a:effectLst/>
                <a:latin typeface="Arial"/>
                <a:ea typeface="+mn-ea"/>
                <a:cs typeface="Arial"/>
              </a:rPr>
              <a:t>Due to the nature of Facebook timelines, one post will remain visible for much longer than on Twitter. It is only necessary to post to Facebook 1-3 times per day in order to create the effect of a busy page.</a:t>
            </a:r>
          </a:p>
        </p:txBody>
      </p:sp>
      <p:sp>
        <p:nvSpPr>
          <p:cNvPr id="4" name="Slide Number Placeholder 3"/>
          <p:cNvSpPr>
            <a:spLocks noGrp="1"/>
          </p:cNvSpPr>
          <p:nvPr>
            <p:ph type="sldNum" sz="quarter" idx="10"/>
          </p:nvPr>
        </p:nvSpPr>
        <p:spPr/>
        <p:txBody>
          <a:bodyPr/>
          <a:lstStyle/>
          <a:p>
            <a:fld id="{6C1C9CC1-F6D9-0949-9A44-ABC2A1B23C56}" type="slidenum">
              <a:rPr lang="en-US" smtClean="0"/>
              <a:t>18</a:t>
            </a:fld>
            <a:endParaRPr lang="en-US"/>
          </a:p>
        </p:txBody>
      </p:sp>
    </p:spTree>
    <p:extLst>
      <p:ext uri="{BB962C8B-B14F-4D97-AF65-F5344CB8AC3E}">
        <p14:creationId xmlns:p14="http://schemas.microsoft.com/office/powerpoint/2010/main" val="1529058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aseline="0" dirty="0" smtClean="0"/>
              <a:t>-</a:t>
            </a:r>
            <a:r>
              <a:rPr lang="en-US" baseline="0" dirty="0" err="1" smtClean="0"/>
              <a:t>Hashtags</a:t>
            </a:r>
            <a:r>
              <a:rPr lang="en-US" baseline="0" dirty="0" smtClean="0"/>
              <a:t> increase the exposure of your post, and therefore your page/brand. This is a great tool if you want that information to reach many NATCA members, or other people interested in what you may be posting about.</a:t>
            </a:r>
          </a:p>
          <a:p>
            <a:pPr marL="0" indent="0">
              <a:buFont typeface="Arial"/>
              <a:buNone/>
            </a:pPr>
            <a:r>
              <a:rPr lang="en-US" baseline="0" dirty="0" smtClean="0"/>
              <a:t>-It doesn’t have to be NATCA specific hashtag either; use common/trending </a:t>
            </a:r>
            <a:r>
              <a:rPr lang="en-US" baseline="0" dirty="0" err="1" smtClean="0"/>
              <a:t>hashtags</a:t>
            </a:r>
            <a:r>
              <a:rPr lang="en-US" baseline="0" dirty="0" smtClean="0"/>
              <a:t> to become part of the discussion about that topic on the larger social media community. Example: posting on a holiday, tying it into your organization but using “#</a:t>
            </a:r>
            <a:r>
              <a:rPr lang="en-US" baseline="0" dirty="0" err="1" smtClean="0"/>
              <a:t>HappyMothersDay</a:t>
            </a:r>
            <a:r>
              <a:rPr lang="en-US" baseline="0" dirty="0" smtClean="0"/>
              <a:t>”</a:t>
            </a:r>
          </a:p>
          <a:p>
            <a:pPr marL="0" indent="0">
              <a:buFont typeface="Arial"/>
              <a:buNone/>
            </a:pPr>
            <a:r>
              <a:rPr lang="en-US" baseline="0" dirty="0" smtClean="0"/>
              <a:t>-Type a hashtag in the search bar at the top of the page, to see if there is a hashtag for it, and if it’s popular.</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Fewer people utilize </a:t>
            </a:r>
            <a:r>
              <a:rPr lang="en-US" sz="1200" kern="1200" dirty="0" err="1" smtClean="0">
                <a:solidFill>
                  <a:schemeClr val="tx1"/>
                </a:solidFill>
                <a:effectLst/>
                <a:latin typeface="+mn-lt"/>
                <a:ea typeface="+mn-ea"/>
                <a:cs typeface="+mn-cs"/>
              </a:rPr>
              <a:t>hashtags</a:t>
            </a:r>
            <a:r>
              <a:rPr lang="en-US" sz="1200" kern="1200" dirty="0" smtClean="0">
                <a:solidFill>
                  <a:schemeClr val="tx1"/>
                </a:solidFill>
                <a:effectLst/>
                <a:latin typeface="+mn-lt"/>
                <a:ea typeface="+mn-ea"/>
                <a:cs typeface="+mn-cs"/>
              </a:rPr>
              <a:t> on Facebook than on Twitter and </a:t>
            </a:r>
            <a:r>
              <a:rPr lang="en-US" sz="1200" kern="1200" dirty="0" err="1" smtClean="0">
                <a:solidFill>
                  <a:schemeClr val="tx1"/>
                </a:solidFill>
                <a:effectLst/>
                <a:latin typeface="+mn-lt"/>
                <a:ea typeface="+mn-ea"/>
                <a:cs typeface="+mn-cs"/>
              </a:rPr>
              <a:t>Instagram</a:t>
            </a:r>
            <a:r>
              <a:rPr lang="en-US" sz="1200" kern="1200" dirty="0" smtClean="0">
                <a:solidFill>
                  <a:schemeClr val="tx1"/>
                </a:solidFill>
                <a:effectLst/>
                <a:latin typeface="+mn-lt"/>
                <a:ea typeface="+mn-ea"/>
                <a:cs typeface="+mn-cs"/>
              </a:rPr>
              <a:t>, so it’s less vital to use them on this platform.</a:t>
            </a:r>
          </a:p>
        </p:txBody>
      </p:sp>
      <p:sp>
        <p:nvSpPr>
          <p:cNvPr id="4" name="Slide Number Placeholder 3"/>
          <p:cNvSpPr>
            <a:spLocks noGrp="1"/>
          </p:cNvSpPr>
          <p:nvPr>
            <p:ph type="sldNum" sz="quarter" idx="10"/>
          </p:nvPr>
        </p:nvSpPr>
        <p:spPr/>
        <p:txBody>
          <a:bodyPr/>
          <a:lstStyle/>
          <a:p>
            <a:fld id="{6C1C9CC1-F6D9-0949-9A44-ABC2A1B23C56}" type="slidenum">
              <a:rPr lang="en-US" smtClean="0"/>
              <a:t>19</a:t>
            </a:fld>
            <a:endParaRPr lang="en-US"/>
          </a:p>
        </p:txBody>
      </p:sp>
    </p:spTree>
    <p:extLst>
      <p:ext uri="{BB962C8B-B14F-4D97-AF65-F5344CB8AC3E}">
        <p14:creationId xmlns:p14="http://schemas.microsoft.com/office/powerpoint/2010/main" val="59365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r>
              <a:rPr lang="en-US" baseline="0" dirty="0" smtClean="0"/>
              <a:t>Important to set a mission and goals when </a:t>
            </a:r>
            <a:r>
              <a:rPr lang="en-US" baseline="0" dirty="0" smtClean="0"/>
              <a:t>establishing an account.</a:t>
            </a:r>
            <a:endParaRPr lang="en-US" baseline="0" dirty="0" smtClean="0"/>
          </a:p>
        </p:txBody>
      </p:sp>
      <p:sp>
        <p:nvSpPr>
          <p:cNvPr id="4" name="Slide Number Placeholder 3"/>
          <p:cNvSpPr>
            <a:spLocks noGrp="1"/>
          </p:cNvSpPr>
          <p:nvPr>
            <p:ph type="sldNum" sz="quarter" idx="10"/>
          </p:nvPr>
        </p:nvSpPr>
        <p:spPr/>
        <p:txBody>
          <a:bodyPr/>
          <a:lstStyle/>
          <a:p>
            <a:fld id="{6C1C9CC1-F6D9-0949-9A44-ABC2A1B23C56}" type="slidenum">
              <a:rPr lang="en-US" smtClean="0"/>
              <a:t>2</a:t>
            </a:fld>
            <a:endParaRPr lang="en-US"/>
          </a:p>
        </p:txBody>
      </p:sp>
    </p:spTree>
    <p:extLst>
      <p:ext uri="{BB962C8B-B14F-4D97-AF65-F5344CB8AC3E}">
        <p14:creationId xmlns:p14="http://schemas.microsoft.com/office/powerpoint/2010/main" val="3931928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-Tagging members is a great way to show who is involved, and have that person share the post on his or her page, thereby, again, increasing the exposure and reach of your post.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-You used to have to like a page before you could tag it in a post, not the case anymore.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 Facebook and </a:t>
            </a:r>
            <a:r>
              <a:rPr lang="en-US" baseline="0" dirty="0" err="1" smtClean="0"/>
              <a:t>instagram</a:t>
            </a:r>
            <a:r>
              <a:rPr lang="en-US" baseline="0" dirty="0" smtClean="0"/>
              <a:t>, you can always edit the post to tag people later. Cannot do this on Twitter.</a:t>
            </a:r>
          </a:p>
          <a:p>
            <a:endParaRPr lang="en-US" dirty="0"/>
          </a:p>
        </p:txBody>
      </p:sp>
      <p:sp>
        <p:nvSpPr>
          <p:cNvPr id="4" name="Slide Number Placeholder 3"/>
          <p:cNvSpPr>
            <a:spLocks noGrp="1"/>
          </p:cNvSpPr>
          <p:nvPr>
            <p:ph type="sldNum" sz="quarter" idx="10"/>
          </p:nvPr>
        </p:nvSpPr>
        <p:spPr/>
        <p:txBody>
          <a:bodyPr/>
          <a:lstStyle/>
          <a:p>
            <a:fld id="{6C1C9CC1-F6D9-0949-9A44-ABC2A1B23C56}" type="slidenum">
              <a:rPr lang="en-US" smtClean="0"/>
              <a:t>20</a:t>
            </a:fld>
            <a:endParaRPr lang="en-US"/>
          </a:p>
        </p:txBody>
      </p:sp>
    </p:spTree>
    <p:extLst>
      <p:ext uri="{BB962C8B-B14F-4D97-AF65-F5344CB8AC3E}">
        <p14:creationId xmlns:p14="http://schemas.microsoft.com/office/powerpoint/2010/main" val="3368981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smtClean="0"/>
              <a:t>Talk to your manager or supervisor</a:t>
            </a:r>
            <a:r>
              <a:rPr lang="en-US" baseline="0" dirty="0" smtClean="0"/>
              <a:t> because you need </a:t>
            </a:r>
            <a:r>
              <a:rPr lang="en-US" dirty="0" smtClean="0"/>
              <a:t>FAA permission to take a photo of the inside of the facility and share it on social media.</a:t>
            </a:r>
          </a:p>
          <a:p>
            <a:r>
              <a:rPr lang="en-US" dirty="0" smtClean="0"/>
              <a:t>-Do</a:t>
            </a:r>
            <a:r>
              <a:rPr lang="en-US" baseline="0" dirty="0" smtClean="0"/>
              <a:t> not need permission to take and post picture of outside of facility, or if you are on a break and take photo from the catwalk or in the designated break area. (TOTI; phone on in the operational area is not good.)</a:t>
            </a:r>
          </a:p>
        </p:txBody>
      </p:sp>
      <p:sp>
        <p:nvSpPr>
          <p:cNvPr id="4" name="Slide Number Placeholder 3"/>
          <p:cNvSpPr>
            <a:spLocks noGrp="1"/>
          </p:cNvSpPr>
          <p:nvPr>
            <p:ph type="sldNum" sz="quarter" idx="10"/>
          </p:nvPr>
        </p:nvSpPr>
        <p:spPr/>
        <p:txBody>
          <a:bodyPr/>
          <a:lstStyle/>
          <a:p>
            <a:fld id="{6C1C9CC1-F6D9-0949-9A44-ABC2A1B23C56}" type="slidenum">
              <a:rPr lang="en-US" smtClean="0"/>
              <a:t>21</a:t>
            </a:fld>
            <a:endParaRPr lang="en-US"/>
          </a:p>
        </p:txBody>
      </p:sp>
    </p:spTree>
    <p:extLst>
      <p:ext uri="{BB962C8B-B14F-4D97-AF65-F5344CB8AC3E}">
        <p14:creationId xmlns:p14="http://schemas.microsoft.com/office/powerpoint/2010/main" val="1762585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-Engaging with followers, positively, is a great way to build a relationship with them and establish your committee as a reliable source of information and education for your followers.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smtClean="0"/>
              <a:t>-Try</a:t>
            </a:r>
            <a:r>
              <a:rPr lang="en-US" baseline="0" dirty="0" smtClean="0"/>
              <a:t> to respond to the comment in a factual, informative, POLITE way. If you’re not sure how to respond, </a:t>
            </a:r>
            <a:r>
              <a:rPr lang="en-US" baseline="0" dirty="0" smtClean="0"/>
              <a:t>reach out to your </a:t>
            </a:r>
            <a:r>
              <a:rPr lang="en-US" baseline="0" dirty="0" err="1" smtClean="0"/>
              <a:t>Eboard</a:t>
            </a:r>
            <a:r>
              <a:rPr lang="en-US" baseline="0" dirty="0" smtClean="0"/>
              <a:t> or the Communications Department for help.</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you don’t want to respond in the comments, you can, as the page, ask the person to take the conversation to direct messaging. It’s a good way to handle issues offline or just answer questions. We do this regularly with NATCA Facebook and we benefit greatly from interaction with followers because people know we are </a:t>
            </a:r>
            <a:r>
              <a:rPr lang="en-US" baseline="0" dirty="0" smtClean="0"/>
              <a:t>responsive.</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-It’s </a:t>
            </a:r>
            <a:r>
              <a:rPr lang="en-US" baseline="0" dirty="0" smtClean="0"/>
              <a:t>your decision as page managers to maintain the integrity of your </a:t>
            </a:r>
            <a:r>
              <a:rPr lang="en-US" baseline="0" dirty="0" smtClean="0"/>
              <a:t>page, so it’s up to you how to utilize the hide comment or block features.</a:t>
            </a:r>
            <a:endParaRPr lang="en-US" dirty="0" smtClean="0"/>
          </a:p>
        </p:txBody>
      </p:sp>
      <p:sp>
        <p:nvSpPr>
          <p:cNvPr id="4" name="Slide Number Placeholder 3"/>
          <p:cNvSpPr>
            <a:spLocks noGrp="1"/>
          </p:cNvSpPr>
          <p:nvPr>
            <p:ph type="sldNum" sz="quarter" idx="10"/>
          </p:nvPr>
        </p:nvSpPr>
        <p:spPr/>
        <p:txBody>
          <a:bodyPr/>
          <a:lstStyle/>
          <a:p>
            <a:fld id="{6C1C9CC1-F6D9-0949-9A44-ABC2A1B23C56}" type="slidenum">
              <a:rPr lang="en-US" smtClean="0"/>
              <a:t>22</a:t>
            </a:fld>
            <a:endParaRPr lang="en-US"/>
          </a:p>
        </p:txBody>
      </p:sp>
    </p:spTree>
    <p:extLst>
      <p:ext uri="{BB962C8B-B14F-4D97-AF65-F5344CB8AC3E}">
        <p14:creationId xmlns:p14="http://schemas.microsoft.com/office/powerpoint/2010/main" val="682800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more out there, but these are some basic ones to get you started.</a:t>
            </a:r>
            <a:endParaRPr lang="en-US" dirty="0"/>
          </a:p>
        </p:txBody>
      </p:sp>
      <p:sp>
        <p:nvSpPr>
          <p:cNvPr id="4" name="Slide Number Placeholder 3"/>
          <p:cNvSpPr>
            <a:spLocks noGrp="1"/>
          </p:cNvSpPr>
          <p:nvPr>
            <p:ph type="sldNum" sz="quarter" idx="10"/>
          </p:nvPr>
        </p:nvSpPr>
        <p:spPr/>
        <p:txBody>
          <a:bodyPr/>
          <a:lstStyle/>
          <a:p>
            <a:fld id="{6C1C9CC1-F6D9-0949-9A44-ABC2A1B23C56}" type="slidenum">
              <a:rPr lang="en-US" smtClean="0"/>
              <a:t>23</a:t>
            </a:fld>
            <a:endParaRPr lang="en-US"/>
          </a:p>
        </p:txBody>
      </p:sp>
    </p:spTree>
    <p:extLst>
      <p:ext uri="{BB962C8B-B14F-4D97-AF65-F5344CB8AC3E}">
        <p14:creationId xmlns:p14="http://schemas.microsoft.com/office/powerpoint/2010/main" val="2142562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a graphic created through using</a:t>
            </a:r>
            <a:r>
              <a:rPr lang="en-US" baseline="0" dirty="0" smtClean="0"/>
              <a:t> Canva.</a:t>
            </a:r>
            <a:endParaRPr lang="en-US" dirty="0"/>
          </a:p>
        </p:txBody>
      </p:sp>
      <p:sp>
        <p:nvSpPr>
          <p:cNvPr id="4" name="Slide Number Placeholder 3"/>
          <p:cNvSpPr>
            <a:spLocks noGrp="1"/>
          </p:cNvSpPr>
          <p:nvPr>
            <p:ph type="sldNum" sz="quarter" idx="10"/>
          </p:nvPr>
        </p:nvSpPr>
        <p:spPr/>
        <p:txBody>
          <a:bodyPr/>
          <a:lstStyle/>
          <a:p>
            <a:fld id="{6C1C9CC1-F6D9-0949-9A44-ABC2A1B23C56}" type="slidenum">
              <a:rPr lang="en-US" smtClean="0"/>
              <a:t>24</a:t>
            </a:fld>
            <a:endParaRPr lang="en-US"/>
          </a:p>
        </p:txBody>
      </p:sp>
    </p:spTree>
    <p:extLst>
      <p:ext uri="{BB962C8B-B14F-4D97-AF65-F5344CB8AC3E}">
        <p14:creationId xmlns:p14="http://schemas.microsoft.com/office/powerpoint/2010/main" val="2142562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graphic created</a:t>
            </a:r>
            <a:r>
              <a:rPr lang="en-US" baseline="0" dirty="0" smtClean="0"/>
              <a:t> through Canva. An example of taking an article and instead of sharing plain text, creating a more engaging type of content.</a:t>
            </a:r>
            <a:endParaRPr lang="en-US" dirty="0"/>
          </a:p>
        </p:txBody>
      </p:sp>
      <p:sp>
        <p:nvSpPr>
          <p:cNvPr id="4" name="Slide Number Placeholder 3"/>
          <p:cNvSpPr>
            <a:spLocks noGrp="1"/>
          </p:cNvSpPr>
          <p:nvPr>
            <p:ph type="sldNum" sz="quarter" idx="10"/>
          </p:nvPr>
        </p:nvSpPr>
        <p:spPr/>
        <p:txBody>
          <a:bodyPr/>
          <a:lstStyle/>
          <a:p>
            <a:fld id="{6C1C9CC1-F6D9-0949-9A44-ABC2A1B23C56}" type="slidenum">
              <a:rPr lang="en-US" smtClean="0"/>
              <a:t>25</a:t>
            </a:fld>
            <a:endParaRPr lang="en-US"/>
          </a:p>
        </p:txBody>
      </p:sp>
    </p:spTree>
    <p:extLst>
      <p:ext uri="{BB962C8B-B14F-4D97-AF65-F5344CB8AC3E}">
        <p14:creationId xmlns:p14="http://schemas.microsoft.com/office/powerpoint/2010/main" val="2142562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something happens, please don’t post about it. There</a:t>
            </a:r>
            <a:r>
              <a:rPr lang="en-US" baseline="0" dirty="0" smtClean="0"/>
              <a:t> will most likely be an FAA investigation or NTSB investigation and you don’t want to do anything to interfere with that.</a:t>
            </a:r>
          </a:p>
          <a:p>
            <a:r>
              <a:rPr lang="en-US" baseline="0" dirty="0" smtClean="0"/>
              <a:t>-When in doubt, don’t post. Contact </a:t>
            </a:r>
            <a:r>
              <a:rPr lang="en-US" baseline="0" dirty="0" smtClean="0"/>
              <a:t>the National Office Communications Department.</a:t>
            </a:r>
            <a:endParaRPr lang="en-US" dirty="0"/>
          </a:p>
        </p:txBody>
      </p:sp>
      <p:sp>
        <p:nvSpPr>
          <p:cNvPr id="4" name="Slide Number Placeholder 3"/>
          <p:cNvSpPr>
            <a:spLocks noGrp="1"/>
          </p:cNvSpPr>
          <p:nvPr>
            <p:ph type="sldNum" sz="quarter" idx="10"/>
          </p:nvPr>
        </p:nvSpPr>
        <p:spPr/>
        <p:txBody>
          <a:bodyPr/>
          <a:lstStyle/>
          <a:p>
            <a:fld id="{6C1C9CC1-F6D9-0949-9A44-ABC2A1B23C56}" type="slidenum">
              <a:rPr lang="en-US" smtClean="0"/>
              <a:t>26</a:t>
            </a:fld>
            <a:endParaRPr lang="en-US"/>
          </a:p>
        </p:txBody>
      </p:sp>
    </p:spTree>
    <p:extLst>
      <p:ext uri="{BB962C8B-B14F-4D97-AF65-F5344CB8AC3E}">
        <p14:creationId xmlns:p14="http://schemas.microsoft.com/office/powerpoint/2010/main" val="1872540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smtClean="0"/>
              <a:t>The courts have recognized that the speech of a federal employee on a blog or other social media site is not always protected as free speech by the First Amendment because the government, as the employer, has an interest in certain information not being revealed or in the agency not being cast in a light that would undermine public confidence…By accepting employment as a federal employee, you implicitly acknowledge some limitations on your First Amendment right to free speech.</a:t>
            </a:r>
          </a:p>
        </p:txBody>
      </p:sp>
      <p:sp>
        <p:nvSpPr>
          <p:cNvPr id="4" name="Slide Number Placeholder 3"/>
          <p:cNvSpPr>
            <a:spLocks noGrp="1"/>
          </p:cNvSpPr>
          <p:nvPr>
            <p:ph type="sldNum" sz="quarter" idx="10"/>
          </p:nvPr>
        </p:nvSpPr>
        <p:spPr/>
        <p:txBody>
          <a:bodyPr/>
          <a:lstStyle/>
          <a:p>
            <a:fld id="{6C1C9CC1-F6D9-0949-9A44-ABC2A1B23C56}" type="slidenum">
              <a:rPr lang="en-US" smtClean="0"/>
              <a:t>27</a:t>
            </a:fld>
            <a:endParaRPr lang="en-US"/>
          </a:p>
        </p:txBody>
      </p:sp>
    </p:spTree>
    <p:extLst>
      <p:ext uri="{BB962C8B-B14F-4D97-AF65-F5344CB8AC3E}">
        <p14:creationId xmlns:p14="http://schemas.microsoft.com/office/powerpoint/2010/main" val="3084885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Office of the Special Counsel</a:t>
            </a:r>
            <a:r>
              <a:rPr lang="en-US" baseline="0" dirty="0" smtClean="0"/>
              <a:t> – Hatch Act social media and email FAQs</a:t>
            </a:r>
            <a:endParaRPr lang="en-US" dirty="0" smtClean="0"/>
          </a:p>
        </p:txBody>
      </p:sp>
      <p:sp>
        <p:nvSpPr>
          <p:cNvPr id="4" name="Slide Number Placeholder 3"/>
          <p:cNvSpPr>
            <a:spLocks noGrp="1"/>
          </p:cNvSpPr>
          <p:nvPr>
            <p:ph type="sldNum" sz="quarter" idx="10"/>
          </p:nvPr>
        </p:nvSpPr>
        <p:spPr/>
        <p:txBody>
          <a:bodyPr/>
          <a:lstStyle/>
          <a:p>
            <a:fld id="{6C1C9CC1-F6D9-0949-9A44-ABC2A1B23C56}" type="slidenum">
              <a:rPr lang="en-US" smtClean="0"/>
              <a:t>28</a:t>
            </a:fld>
            <a:endParaRPr lang="en-US"/>
          </a:p>
        </p:txBody>
      </p:sp>
    </p:spTree>
    <p:extLst>
      <p:ext uri="{BB962C8B-B14F-4D97-AF65-F5344CB8AC3E}">
        <p14:creationId xmlns:p14="http://schemas.microsoft.com/office/powerpoint/2010/main" val="3084885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t>Office of the Special Counsel</a:t>
            </a:r>
            <a:r>
              <a:rPr lang="en-US" baseline="0" smtClean="0"/>
              <a:t> – Hatch Act social media and email FAQs</a:t>
            </a:r>
            <a:endParaRPr lang="en-US" smtClean="0"/>
          </a:p>
          <a:p>
            <a:endParaRPr lang="en-US" dirty="0" smtClean="0"/>
          </a:p>
        </p:txBody>
      </p:sp>
      <p:sp>
        <p:nvSpPr>
          <p:cNvPr id="4" name="Slide Number Placeholder 3"/>
          <p:cNvSpPr>
            <a:spLocks noGrp="1"/>
          </p:cNvSpPr>
          <p:nvPr>
            <p:ph type="sldNum" sz="quarter" idx="10"/>
          </p:nvPr>
        </p:nvSpPr>
        <p:spPr/>
        <p:txBody>
          <a:bodyPr/>
          <a:lstStyle/>
          <a:p>
            <a:fld id="{6C1C9CC1-F6D9-0949-9A44-ABC2A1B23C56}" type="slidenum">
              <a:rPr lang="en-US" smtClean="0"/>
              <a:t>29</a:t>
            </a:fld>
            <a:endParaRPr lang="en-US"/>
          </a:p>
        </p:txBody>
      </p:sp>
    </p:spTree>
    <p:extLst>
      <p:ext uri="{BB962C8B-B14F-4D97-AF65-F5344CB8AC3E}">
        <p14:creationId xmlns:p14="http://schemas.microsoft.com/office/powerpoint/2010/main" val="3084885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it</a:t>
            </a:r>
            <a:r>
              <a:rPr lang="en-US" baseline="0" dirty="0" smtClean="0"/>
              <a:t> so important to have a mission? Look at </a:t>
            </a:r>
            <a:r>
              <a:rPr lang="en-US" baseline="0" dirty="0" smtClean="0"/>
              <a:t>the amount of data generated in one minute.</a:t>
            </a:r>
            <a:endParaRPr lang="en-US" dirty="0" smtClean="0"/>
          </a:p>
        </p:txBody>
      </p:sp>
      <p:sp>
        <p:nvSpPr>
          <p:cNvPr id="4" name="Slide Number Placeholder 3"/>
          <p:cNvSpPr>
            <a:spLocks noGrp="1"/>
          </p:cNvSpPr>
          <p:nvPr>
            <p:ph type="sldNum" sz="quarter" idx="10"/>
          </p:nvPr>
        </p:nvSpPr>
        <p:spPr/>
        <p:txBody>
          <a:bodyPr/>
          <a:lstStyle/>
          <a:p>
            <a:fld id="{6C1C9CC1-F6D9-0949-9A44-ABC2A1B23C56}" type="slidenum">
              <a:rPr lang="en-US" smtClean="0"/>
              <a:t>3</a:t>
            </a:fld>
            <a:endParaRPr lang="en-US"/>
          </a:p>
        </p:txBody>
      </p:sp>
    </p:spTree>
    <p:extLst>
      <p:ext uri="{BB962C8B-B14F-4D97-AF65-F5344CB8AC3E}">
        <p14:creationId xmlns:p14="http://schemas.microsoft.com/office/powerpoint/2010/main" val="1529058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C1C9CC1-F6D9-0949-9A44-ABC2A1B23C56}" type="slidenum">
              <a:rPr lang="en-US" smtClean="0"/>
              <a:t>30</a:t>
            </a:fld>
            <a:endParaRPr lang="en-US"/>
          </a:p>
        </p:txBody>
      </p:sp>
    </p:spTree>
    <p:extLst>
      <p:ext uri="{BB962C8B-B14F-4D97-AF65-F5344CB8AC3E}">
        <p14:creationId xmlns:p14="http://schemas.microsoft.com/office/powerpoint/2010/main" val="3084885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C9CC1-F6D9-0949-9A44-ABC2A1B23C56}" type="slidenum">
              <a:rPr lang="en-US" smtClean="0"/>
              <a:t>31</a:t>
            </a:fld>
            <a:endParaRPr lang="en-US"/>
          </a:p>
        </p:txBody>
      </p:sp>
    </p:spTree>
    <p:extLst>
      <p:ext uri="{BB962C8B-B14F-4D97-AF65-F5344CB8AC3E}">
        <p14:creationId xmlns:p14="http://schemas.microsoft.com/office/powerpoint/2010/main" val="4053361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C1C9CC1-F6D9-0949-9A44-ABC2A1B23C56}" type="slidenum">
              <a:rPr lang="en-US" smtClean="0"/>
              <a:t>4</a:t>
            </a:fld>
            <a:endParaRPr lang="en-US"/>
          </a:p>
        </p:txBody>
      </p:sp>
    </p:spTree>
    <p:extLst>
      <p:ext uri="{BB962C8B-B14F-4D97-AF65-F5344CB8AC3E}">
        <p14:creationId xmlns:p14="http://schemas.microsoft.com/office/powerpoint/2010/main" val="3256062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-Mission and goals.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-Pick a platform. Start with one.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-Explain</a:t>
            </a:r>
            <a:r>
              <a:rPr lang="en-US" baseline="0" dirty="0" smtClean="0"/>
              <a:t> what we use at NATCA (FB, Twitter, </a:t>
            </a:r>
            <a:r>
              <a:rPr lang="en-US" baseline="0" dirty="0" err="1" smtClean="0"/>
              <a:t>Insta</a:t>
            </a:r>
            <a:r>
              <a:rPr lang="en-US" baseline="0" dirty="0" smtClean="0"/>
              <a:t>, LinkedIn) and why.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-Decide who is going to run account. Keep log of password(s).</a:t>
            </a:r>
            <a:endParaRPr lang="en-US" dirty="0"/>
          </a:p>
        </p:txBody>
      </p:sp>
      <p:sp>
        <p:nvSpPr>
          <p:cNvPr id="4" name="Slide Number Placeholder 3"/>
          <p:cNvSpPr>
            <a:spLocks noGrp="1"/>
          </p:cNvSpPr>
          <p:nvPr>
            <p:ph type="sldNum" sz="quarter" idx="10"/>
          </p:nvPr>
        </p:nvSpPr>
        <p:spPr/>
        <p:txBody>
          <a:bodyPr/>
          <a:lstStyle/>
          <a:p>
            <a:fld id="{6C1C9CC1-F6D9-0949-9A44-ABC2A1B23C56}" type="slidenum">
              <a:rPr lang="en-US" smtClean="0"/>
              <a:t>5</a:t>
            </a:fld>
            <a:endParaRPr lang="en-US"/>
          </a:p>
        </p:txBody>
      </p:sp>
    </p:spTree>
    <p:extLst>
      <p:ext uri="{BB962C8B-B14F-4D97-AF65-F5344CB8AC3E}">
        <p14:creationId xmlns:p14="http://schemas.microsoft.com/office/powerpoint/2010/main" val="3109884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profiles are for non-commercial use and represent individual people. You can follow profiles to see public updates from people you're interested in but aren't friends with. </a:t>
            </a:r>
          </a:p>
          <a:p>
            <a:r>
              <a:rPr lang="en-US" dirty="0" smtClean="0"/>
              <a:t>-Pages look similar to personal profiles, but they offer unique tools for businesses, brands and organizations. Pages are managed by people who have personal profiles. You can like a Page to see updates in News Feed. You can manage pages from your personal account.</a:t>
            </a:r>
            <a:endParaRPr lang="en-US" dirty="0"/>
          </a:p>
        </p:txBody>
      </p:sp>
      <p:sp>
        <p:nvSpPr>
          <p:cNvPr id="4" name="Slide Number Placeholder 3"/>
          <p:cNvSpPr>
            <a:spLocks noGrp="1"/>
          </p:cNvSpPr>
          <p:nvPr>
            <p:ph type="sldNum" sz="quarter" idx="10"/>
          </p:nvPr>
        </p:nvSpPr>
        <p:spPr/>
        <p:txBody>
          <a:bodyPr/>
          <a:lstStyle/>
          <a:p>
            <a:fld id="{6C1C9CC1-F6D9-0949-9A44-ABC2A1B23C56}" type="slidenum">
              <a:rPr lang="en-US" smtClean="0"/>
              <a:t>6</a:t>
            </a:fld>
            <a:endParaRPr lang="en-US"/>
          </a:p>
        </p:txBody>
      </p:sp>
    </p:spTree>
    <p:extLst>
      <p:ext uri="{BB962C8B-B14F-4D97-AF65-F5344CB8AC3E}">
        <p14:creationId xmlns:p14="http://schemas.microsoft.com/office/powerpoint/2010/main" val="98479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 no</a:t>
            </a:r>
            <a:r>
              <a:rPr lang="en-US" baseline="0" dirty="0" smtClean="0"/>
              <a:t> longer detract from your post’s character count.</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-Every </a:t>
            </a:r>
            <a:r>
              <a:rPr lang="en-US" baseline="0" dirty="0" smtClean="0"/>
              <a:t>tweet</a:t>
            </a:r>
            <a:r>
              <a:rPr lang="en-US" baseline="0" dirty="0"/>
              <a:t> </a:t>
            </a:r>
            <a:r>
              <a:rPr lang="en-US" baseline="0" dirty="0" smtClean="0"/>
              <a:t>since Twitter’s inception is archived at Library of Congress. </a:t>
            </a:r>
            <a:r>
              <a:rPr lang="en-US" baseline="0" dirty="0" err="1" smtClean="0"/>
              <a:t>LoC</a:t>
            </a:r>
            <a:r>
              <a:rPr lang="en-US" baseline="0" dirty="0" smtClean="0"/>
              <a:t> collecting web material since it began archiving congressional and presidential campaign websites in 2000. Deemed Twitter Research Project in 2010.</a:t>
            </a:r>
          </a:p>
        </p:txBody>
      </p:sp>
      <p:sp>
        <p:nvSpPr>
          <p:cNvPr id="4" name="Slide Number Placeholder 3"/>
          <p:cNvSpPr>
            <a:spLocks noGrp="1"/>
          </p:cNvSpPr>
          <p:nvPr>
            <p:ph type="sldNum" sz="quarter" idx="10"/>
          </p:nvPr>
        </p:nvSpPr>
        <p:spPr/>
        <p:txBody>
          <a:bodyPr/>
          <a:lstStyle/>
          <a:p>
            <a:fld id="{6C1C9CC1-F6D9-0949-9A44-ABC2A1B23C56}" type="slidenum">
              <a:rPr lang="en-US" smtClean="0"/>
              <a:t>7</a:t>
            </a:fld>
            <a:endParaRPr lang="en-US"/>
          </a:p>
        </p:txBody>
      </p:sp>
    </p:spTree>
    <p:extLst>
      <p:ext uri="{BB962C8B-B14F-4D97-AF65-F5344CB8AC3E}">
        <p14:creationId xmlns:p14="http://schemas.microsoft.com/office/powerpoint/2010/main" val="98479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C9CC1-F6D9-0949-9A44-ABC2A1B23C56}" type="slidenum">
              <a:rPr lang="en-US" smtClean="0"/>
              <a:t>8</a:t>
            </a:fld>
            <a:endParaRPr lang="en-US"/>
          </a:p>
        </p:txBody>
      </p:sp>
    </p:spTree>
    <p:extLst>
      <p:ext uri="{BB962C8B-B14F-4D97-AF65-F5344CB8AC3E}">
        <p14:creationId xmlns:p14="http://schemas.microsoft.com/office/powerpoint/2010/main" val="98479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all view – top bar, side bar, right bar with review</a:t>
            </a:r>
            <a:endParaRPr lang="en-US" dirty="0"/>
          </a:p>
        </p:txBody>
      </p:sp>
      <p:sp>
        <p:nvSpPr>
          <p:cNvPr id="4" name="Slide Number Placeholder 3"/>
          <p:cNvSpPr>
            <a:spLocks noGrp="1"/>
          </p:cNvSpPr>
          <p:nvPr>
            <p:ph type="sldNum" sz="quarter" idx="10"/>
          </p:nvPr>
        </p:nvSpPr>
        <p:spPr/>
        <p:txBody>
          <a:bodyPr/>
          <a:lstStyle/>
          <a:p>
            <a:fld id="{6C1C9CC1-F6D9-0949-9A44-ABC2A1B23C56}" type="slidenum">
              <a:rPr lang="en-US" smtClean="0"/>
              <a:t>9</a:t>
            </a:fld>
            <a:endParaRPr lang="en-US"/>
          </a:p>
        </p:txBody>
      </p:sp>
    </p:spTree>
    <p:extLst>
      <p:ext uri="{BB962C8B-B14F-4D97-AF65-F5344CB8AC3E}">
        <p14:creationId xmlns:p14="http://schemas.microsoft.com/office/powerpoint/2010/main" val="282579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EB5ECD5-515E-4817-8A06-1D2ED2C83850}" type="datetime4">
              <a:rPr lang="en-US" smtClean="0"/>
              <a:pPr/>
              <a:t>January 9, 2017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E2D2B3B-882E-40F3-A32F-6DD516915044}"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0EBD8-A340-BD47-94AD-2CB29A1838C6}" type="datetimeFigureOut">
              <a:rPr lang="en-US" smtClean="0"/>
              <a:t>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4796F-D8BD-3040-8114-EAAC94B093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20EBD8-A340-BD47-94AD-2CB29A1838C6}" type="datetimeFigureOut">
              <a:rPr lang="en-US" smtClean="0"/>
              <a:t>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F84796F-D8BD-3040-8114-EAAC94B093A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20EBD8-A340-BD47-94AD-2CB29A1838C6}" type="datetimeFigureOut">
              <a:rPr lang="en-US" smtClean="0"/>
              <a:t>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4796F-D8BD-3040-8114-EAAC94B093A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BAD22427-B1DD-49E6-9F05-DE0F1467D7DC}" type="datetime4">
              <a:rPr lang="en-US" smtClean="0"/>
              <a:pPr/>
              <a:t>January 9, 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9D2C864-9362-43C7-A136-D9C41D93A96D}"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20EBD8-A340-BD47-94AD-2CB29A1838C6}" type="datetimeFigureOut">
              <a:rPr lang="en-US" smtClean="0"/>
              <a:t>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4796F-D8BD-3040-8114-EAAC94B093A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20EBD8-A340-BD47-94AD-2CB29A1838C6}" type="datetimeFigureOut">
              <a:rPr lang="en-US" smtClean="0"/>
              <a:t>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84796F-D8BD-3040-8114-EAAC94B093A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20EBD8-A340-BD47-94AD-2CB29A1838C6}" type="datetimeFigureOut">
              <a:rPr lang="en-US" smtClean="0"/>
              <a:t>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84796F-D8BD-3040-8114-EAAC94B093A9}"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D20EBD8-A340-BD47-94AD-2CB29A1838C6}" type="datetimeFigureOut">
              <a:rPr lang="en-US" smtClean="0"/>
              <a:t>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84796F-D8BD-3040-8114-EAAC94B093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0EBD8-A340-BD47-94AD-2CB29A1838C6}" type="datetimeFigureOut">
              <a:rPr lang="en-US" smtClean="0"/>
              <a:t>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E2D2B3B-882E-40F3-A32F-6DD516915044}"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0EBD8-A340-BD47-94AD-2CB29A1838C6}" type="datetimeFigureOut">
              <a:rPr lang="en-US" smtClean="0"/>
              <a:t>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4796F-D8BD-3040-8114-EAAC94B093A9}"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4EC5816F-D43D-40D1-9B38-E1A2C18F0972}" type="datetime1">
              <a:rPr lang="en-US" smtClean="0"/>
              <a:pPr/>
              <a:t>1/9/17</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AD20DFC-E2D5-4BD6-B744-D8DEEAB5F7C2}" type="slidenum">
              <a:rPr lang="en-US" smtClean="0"/>
              <a:pPr/>
              <a:t>‹#›</a:t>
            </a:fld>
            <a:endParaRPr lang="en-US" dirty="0"/>
          </a:p>
        </p:txBody>
      </p:sp>
      <p:pic>
        <p:nvPicPr>
          <p:cNvPr id="10" name="Picture 9" descr="NATCA.jpg"/>
          <p:cNvPicPr>
            <a:picLocks noChangeAspect="1"/>
          </p:cNvPicPr>
          <p:nvPr userDrawn="1"/>
        </p:nvPicPr>
        <p:blipFill>
          <a:blip r:embed="rId13">
            <a:extLst>
              <a:ext uri="{BEBA8EAE-BF5A-486C-A8C5-ECC9F3942E4B}">
                <a14:imgProps xmlns:a14="http://schemas.microsoft.com/office/drawing/2010/main">
                  <a14:imgLayer r:embed="rId14">
                    <a14:imgEffect>
                      <a14:backgroundRemoval t="2368" b="98725" l="968" r="98871">
                        <a14:foregroundMark x1="21129" y1="53552" x2="21129" y2="53552"/>
                        <a14:foregroundMark x1="5968" y1="50091" x2="5968" y2="50091"/>
                        <a14:foregroundMark x1="33226" y1="43352" x2="33226" y2="43352"/>
                        <a14:foregroundMark x1="56129" y1="45537" x2="56129" y2="45537"/>
                        <a14:foregroundMark x1="74677" y1="42441" x2="74677" y2="42441"/>
                        <a14:foregroundMark x1="76129" y1="34244" x2="76129" y2="34244"/>
                        <a14:foregroundMark x1="62097" y1="34973" x2="62097" y2="34973"/>
                        <a14:foregroundMark x1="30161" y1="31330" x2="30161" y2="31330"/>
                        <a14:foregroundMark x1="13065" y1="17486" x2="13065" y2="17486"/>
                        <a14:foregroundMark x1="34839" y1="2732" x2="34839" y2="2732"/>
                        <a14:foregroundMark x1="94516" y1="62477" x2="94516" y2="62477"/>
                        <a14:foregroundMark x1="52903" y1="67942" x2="52903" y2="67942"/>
                        <a14:foregroundMark x1="53710" y1="69581" x2="53710" y2="69581"/>
                        <a14:foregroundMark x1="57097" y1="74317" x2="57097" y2="74317"/>
                        <a14:foregroundMark x1="58548" y1="76321" x2="58548" y2="76321"/>
                        <a14:foregroundMark x1="60806" y1="74499" x2="60806" y2="74499"/>
                        <a14:foregroundMark x1="61774" y1="76867" x2="61774" y2="76867"/>
                        <a14:foregroundMark x1="61452" y1="80874" x2="61452" y2="80874"/>
                        <a14:foregroundMark x1="58226" y1="82514" x2="58226" y2="82514"/>
                        <a14:foregroundMark x1="61774" y1="85974" x2="61774" y2="85974"/>
                        <a14:foregroundMark x1="61452" y1="88525" x2="61452" y2="88525"/>
                        <a14:foregroundMark x1="67097" y1="85246" x2="67097" y2="85246"/>
                        <a14:foregroundMark x1="64355" y1="89253" x2="64355" y2="89253"/>
                        <a14:foregroundMark x1="70161" y1="85064" x2="70161" y2="85064"/>
                      </a14:backgroundRemoval>
                    </a14:imgEffect>
                  </a14:imgLayer>
                </a14:imgProps>
              </a:ext>
              <a:ext uri="{28A0092B-C50C-407E-A947-70E740481C1C}">
                <a14:useLocalDpi xmlns:a14="http://schemas.microsoft.com/office/drawing/2010/main" val="0"/>
              </a:ext>
            </a:extLst>
          </a:blip>
          <a:stretch>
            <a:fillRect/>
          </a:stretch>
        </p:blipFill>
        <p:spPr>
          <a:xfrm>
            <a:off x="7469908" y="5283942"/>
            <a:ext cx="1538972" cy="1362735"/>
          </a:xfrm>
          <a:prstGeom prst="rect">
            <a:avLst/>
          </a:prstGeom>
        </p:spPr>
      </p:pic>
    </p:spTree>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facebook.com/twitt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6716" y="3781384"/>
            <a:ext cx="6400800" cy="1752600"/>
          </a:xfrm>
        </p:spPr>
        <p:txBody>
          <a:bodyPr/>
          <a:lstStyle/>
          <a:p>
            <a:pPr algn="ctr"/>
            <a:endParaRPr lang="en-US" dirty="0" smtClean="0"/>
          </a:p>
          <a:p>
            <a:pPr algn="ctr"/>
            <a:r>
              <a:rPr lang="en-US" dirty="0" smtClean="0"/>
              <a:t>Sarah McCann</a:t>
            </a:r>
          </a:p>
          <a:p>
            <a:pPr algn="ctr"/>
            <a:endParaRPr lang="en-US" dirty="0"/>
          </a:p>
          <a:p>
            <a:pPr algn="ctr"/>
            <a:r>
              <a:rPr lang="en-US" dirty="0" smtClean="0"/>
              <a:t>NATCA </a:t>
            </a:r>
            <a:r>
              <a:rPr lang="en-US" dirty="0"/>
              <a:t>Senior Communications &amp; Public Affairs Associate </a:t>
            </a:r>
            <a:endParaRPr lang="en-US" dirty="0" smtClean="0"/>
          </a:p>
        </p:txBody>
      </p:sp>
      <p:sp>
        <p:nvSpPr>
          <p:cNvPr id="2" name="Title 1"/>
          <p:cNvSpPr>
            <a:spLocks noGrp="1"/>
          </p:cNvSpPr>
          <p:nvPr>
            <p:ph type="title"/>
          </p:nvPr>
        </p:nvSpPr>
        <p:spPr>
          <a:xfrm>
            <a:off x="446716" y="756003"/>
            <a:ext cx="6324600" cy="1828800"/>
          </a:xfrm>
        </p:spPr>
        <p:txBody>
          <a:bodyPr>
            <a:normAutofit/>
          </a:bodyPr>
          <a:lstStyle/>
          <a:p>
            <a:pPr algn="ctr"/>
            <a:r>
              <a:rPr lang="en-US" b="1" dirty="0" smtClean="0"/>
              <a:t>Utilizing Social media for your local</a:t>
            </a:r>
            <a:endParaRPr lang="en-US" b="1" dirty="0"/>
          </a:p>
        </p:txBody>
      </p:sp>
      <p:pic>
        <p:nvPicPr>
          <p:cNvPr id="4" name="Picture 3" descr="Screen Shot 2014-09-12 at 11.39.19 AM.png"/>
          <p:cNvPicPr>
            <a:picLocks noChangeAspect="1"/>
          </p:cNvPicPr>
          <p:nvPr/>
        </p:nvPicPr>
        <p:blipFill>
          <a:blip r:embed="rId3">
            <a:extLst>
              <a:ext uri="{BEBA8EAE-BF5A-486C-A8C5-ECC9F3942E4B}">
                <a14:imgProps xmlns:a14="http://schemas.microsoft.com/office/drawing/2010/main">
                  <a14:imgLayer r:embed="rId4">
                    <a14:imgEffect>
                      <a14:backgroundRemoval t="3175" b="96825" l="0" r="99412">
                        <a14:foregroundMark x1="9118" y1="17460" x2="9118" y2="17460"/>
                        <a14:foregroundMark x1="14706" y1="42857" x2="14706" y2="42857"/>
                        <a14:foregroundMark x1="12059" y1="57143" x2="12059" y2="57143"/>
                        <a14:foregroundMark x1="15588" y1="74603" x2="15588" y2="74603"/>
                        <a14:foregroundMark x1="11471" y1="77778" x2="11471" y2="77778"/>
                        <a14:foregroundMark x1="11176" y1="87302" x2="11176" y2="87302"/>
                        <a14:foregroundMark x1="49412" y1="19048" x2="49412" y2="19048"/>
                        <a14:foregroundMark x1="46471" y1="31746" x2="46471" y2="31746"/>
                        <a14:foregroundMark x1="46176" y1="47619" x2="46176" y2="47619"/>
                        <a14:foregroundMark x1="50882" y1="26984" x2="50882" y2="26984"/>
                        <a14:foregroundMark x1="55000" y1="31746" x2="55000" y2="31746"/>
                        <a14:foregroundMark x1="54118" y1="58730" x2="54118" y2="58730"/>
                        <a14:foregroundMark x1="55882" y1="68254" x2="55882" y2="68254"/>
                        <a14:foregroundMark x1="88529" y1="20635" x2="88529" y2="20635"/>
                        <a14:foregroundMark x1="95588" y1="57143" x2="95588" y2="57143"/>
                        <a14:foregroundMark x1="90882" y1="50794" x2="90882" y2="50794"/>
                        <a14:foregroundMark x1="91176" y1="39683" x2="91176" y2="39683"/>
                        <a14:foregroundMark x1="95294" y1="19048" x2="95294" y2="19048"/>
                        <a14:foregroundMark x1="85882" y1="23810" x2="85882" y2="23810"/>
                        <a14:foregroundMark x1="83824" y1="23810" x2="83824" y2="23810"/>
                        <a14:foregroundMark x1="82941" y1="39683" x2="82941" y2="39683"/>
                        <a14:foregroundMark x1="74706" y1="22222" x2="74706" y2="22222"/>
                        <a14:foregroundMark x1="71765" y1="38095" x2="71765" y2="38095"/>
                        <a14:foregroundMark x1="72353" y1="39683" x2="72353" y2="39683"/>
                        <a14:foregroundMark x1="68235" y1="33333" x2="68235" y2="33333"/>
                        <a14:foregroundMark x1="65588" y1="28571" x2="65588" y2="28571"/>
                        <a14:foregroundMark x1="70588" y1="15873" x2="70588" y2="15873"/>
                        <a14:foregroundMark x1="75882" y1="38095" x2="75882" y2="38095"/>
                        <a14:foregroundMark x1="49118" y1="31746" x2="49118" y2="31746"/>
                        <a14:foregroundMark x1="56471" y1="39683" x2="56471" y2="39683"/>
                        <a14:foregroundMark x1="51176" y1="82540" x2="51176" y2="82540"/>
                        <a14:foregroundMark x1="85882" y1="76190" x2="85882" y2="76190"/>
                        <a14:foregroundMark x1="5294" y1="33333" x2="5294" y2="33333"/>
                        <a14:foregroundMark x1="7647" y1="33333" x2="7647" y2="33333"/>
                        <a14:foregroundMark x1="5294" y1="52381" x2="5294" y2="52381"/>
                        <a14:foregroundMark x1="64118" y1="68254" x2="64118" y2="68254"/>
                        <a14:foregroundMark x1="68824" y1="80952" x2="68824" y2="80952"/>
                        <a14:foregroundMark x1="70000" y1="52381" x2="70000" y2="52381"/>
                        <a14:foregroundMark x1="71765" y1="63492" x2="71765" y2="63492"/>
                        <a14:foregroundMark x1="73235" y1="63492" x2="73235" y2="63492"/>
                        <a14:foregroundMark x1="32059" y1="22222" x2="32059" y2="22222"/>
                        <a14:foregroundMark x1="31471" y1="44444" x2="31471" y2="44444"/>
                        <a14:foregroundMark x1="27647" y1="20635" x2="27647" y2="20635"/>
                        <a14:foregroundMark x1="30588" y1="58730" x2="30588" y2="58730"/>
                        <a14:foregroundMark x1="24412" y1="53968" x2="24412" y2="53968"/>
                        <a14:foregroundMark x1="34706" y1="20635" x2="34706" y2="20635"/>
                        <a14:foregroundMark x1="35588" y1="71429" x2="35588" y2="71429"/>
                        <a14:foregroundMark x1="50000" y1="60317" x2="50000" y2="60317"/>
                        <a14:foregroundMark x1="84412" y1="60317" x2="84412" y2="60317"/>
                        <a14:foregroundMark x1="88824" y1="77778" x2="88824" y2="77778"/>
                        <a14:foregroundMark x1="93235" y1="80952" x2="93235" y2="80952"/>
                        <a14:foregroundMark x1="96471" y1="50794" x2="96471" y2="50794"/>
                        <a14:foregroundMark x1="91765" y1="20635" x2="91765" y2="20635"/>
                        <a14:foregroundMark x1="97059" y1="28571" x2="97059" y2="28571"/>
                        <a14:foregroundMark x1="85294" y1="42857" x2="85294" y2="42857"/>
                        <a14:foregroundMark x1="32647" y1="76190" x2="32647" y2="76190"/>
                        <a14:foregroundMark x1="97647" y1="87302" x2="97647" y2="87302"/>
                        <a14:foregroundMark x1="75882" y1="80952" x2="75882" y2="80952"/>
                      </a14:backgroundRemoval>
                    </a14:imgEffect>
                  </a14:imgLayer>
                </a14:imgProps>
              </a:ext>
              <a:ext uri="{28A0092B-C50C-407E-A947-70E740481C1C}">
                <a14:useLocalDpi xmlns:a14="http://schemas.microsoft.com/office/drawing/2010/main" val="0"/>
              </a:ext>
            </a:extLst>
          </a:blip>
          <a:stretch>
            <a:fillRect/>
          </a:stretch>
        </p:blipFill>
        <p:spPr>
          <a:xfrm>
            <a:off x="1426434" y="2874861"/>
            <a:ext cx="4318000" cy="800100"/>
          </a:xfrm>
          <a:prstGeom prst="rect">
            <a:avLst/>
          </a:prstGeom>
        </p:spPr>
      </p:pic>
    </p:spTree>
    <p:extLst>
      <p:ext uri="{BB962C8B-B14F-4D97-AF65-F5344CB8AC3E}">
        <p14:creationId xmlns:p14="http://schemas.microsoft.com/office/powerpoint/2010/main" val="2087388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42081"/>
            <a:ext cx="8381260" cy="1054394"/>
          </a:xfrm>
        </p:spPr>
        <p:txBody>
          <a:bodyPr/>
          <a:lstStyle/>
          <a:p>
            <a:r>
              <a:rPr lang="en-US" b="1" dirty="0" smtClean="0"/>
              <a:t>FACEBOOK: A Page View</a:t>
            </a:r>
            <a:endParaRPr lang="en-US" b="1" dirty="0"/>
          </a:p>
        </p:txBody>
      </p:sp>
      <p:pic>
        <p:nvPicPr>
          <p:cNvPr id="2" name="Picture 1" descr="2016-08-31_14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889000"/>
            <a:ext cx="8518268" cy="5644444"/>
          </a:xfrm>
          <a:prstGeom prst="rect">
            <a:avLst/>
          </a:prstGeom>
        </p:spPr>
      </p:pic>
    </p:spTree>
    <p:extLst>
      <p:ext uri="{BB962C8B-B14F-4D97-AF65-F5344CB8AC3E}">
        <p14:creationId xmlns:p14="http://schemas.microsoft.com/office/powerpoint/2010/main" val="26013096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42081"/>
            <a:ext cx="8381260" cy="1054394"/>
          </a:xfrm>
        </p:spPr>
        <p:txBody>
          <a:bodyPr/>
          <a:lstStyle/>
          <a:p>
            <a:r>
              <a:rPr lang="en-US" b="1" dirty="0" smtClean="0"/>
              <a:t>FACEBOOK: A Page View</a:t>
            </a:r>
            <a:endParaRPr lang="en-US" b="1" dirty="0"/>
          </a:p>
        </p:txBody>
      </p:sp>
      <p:pic>
        <p:nvPicPr>
          <p:cNvPr id="2" name="Picture 1" descr="2016-08-31_12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44" y="913029"/>
            <a:ext cx="7916333" cy="5165059"/>
          </a:xfrm>
          <a:prstGeom prst="rect">
            <a:avLst/>
          </a:prstGeom>
        </p:spPr>
      </p:pic>
    </p:spTree>
    <p:extLst>
      <p:ext uri="{BB962C8B-B14F-4D97-AF65-F5344CB8AC3E}">
        <p14:creationId xmlns:p14="http://schemas.microsoft.com/office/powerpoint/2010/main" val="17387681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42081"/>
            <a:ext cx="8381260" cy="1054394"/>
          </a:xfrm>
        </p:spPr>
        <p:txBody>
          <a:bodyPr/>
          <a:lstStyle/>
          <a:p>
            <a:r>
              <a:rPr lang="en-US" b="1" dirty="0" smtClean="0"/>
              <a:t>FACEBOOK: A Page View</a:t>
            </a:r>
            <a:endParaRPr lang="en-US" b="1" dirty="0"/>
          </a:p>
        </p:txBody>
      </p:sp>
      <p:pic>
        <p:nvPicPr>
          <p:cNvPr id="3" name="Picture 2" descr="2016-08-31_11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96475"/>
            <a:ext cx="8316908" cy="5324081"/>
          </a:xfrm>
          <a:prstGeom prst="rect">
            <a:avLst/>
          </a:prstGeom>
        </p:spPr>
      </p:pic>
    </p:spTree>
    <p:extLst>
      <p:ext uri="{BB962C8B-B14F-4D97-AF65-F5344CB8AC3E}">
        <p14:creationId xmlns:p14="http://schemas.microsoft.com/office/powerpoint/2010/main" val="31351829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76552"/>
            <a:ext cx="8381260" cy="1054394"/>
          </a:xfrm>
        </p:spPr>
        <p:txBody>
          <a:bodyPr/>
          <a:lstStyle/>
          <a:p>
            <a:r>
              <a:rPr lang="en-US" b="1" dirty="0" smtClean="0"/>
              <a:t>Facebook: INSIGHTS TO YOUR PAGE</a:t>
            </a:r>
            <a:endParaRPr lang="en-US" b="1" dirty="0"/>
          </a:p>
        </p:txBody>
      </p:sp>
      <p:pic>
        <p:nvPicPr>
          <p:cNvPr id="3" name="Content Placeholder 2" descr="2016-08-31_1203.png"/>
          <p:cNvPicPr>
            <a:picLocks noGrp="1" noChangeAspect="1"/>
          </p:cNvPicPr>
          <p:nvPr>
            <p:ph idx="1"/>
          </p:nvPr>
        </p:nvPicPr>
        <p:blipFill>
          <a:blip r:embed="rId3">
            <a:extLst>
              <a:ext uri="{28A0092B-C50C-407E-A947-70E740481C1C}">
                <a14:useLocalDpi xmlns:a14="http://schemas.microsoft.com/office/drawing/2010/main" val="0"/>
              </a:ext>
            </a:extLst>
          </a:blip>
          <a:srcRect t="11755" b="11755"/>
          <a:stretch>
            <a:fillRect/>
          </a:stretch>
        </p:blipFill>
        <p:spPr>
          <a:xfrm>
            <a:off x="239888" y="1230945"/>
            <a:ext cx="8699700" cy="5133165"/>
          </a:xfrm>
        </p:spPr>
      </p:pic>
    </p:spTree>
    <p:extLst>
      <p:ext uri="{BB962C8B-B14F-4D97-AF65-F5344CB8AC3E}">
        <p14:creationId xmlns:p14="http://schemas.microsoft.com/office/powerpoint/2010/main" val="41779545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42081"/>
            <a:ext cx="8381260" cy="1054394"/>
          </a:xfrm>
        </p:spPr>
        <p:txBody>
          <a:bodyPr/>
          <a:lstStyle/>
          <a:p>
            <a:r>
              <a:rPr lang="en-US" b="1" dirty="0" smtClean="0"/>
              <a:t>FACEBOOK: A Page View</a:t>
            </a:r>
            <a:endParaRPr lang="en-US" b="1" dirty="0"/>
          </a:p>
        </p:txBody>
      </p:sp>
      <p:pic>
        <p:nvPicPr>
          <p:cNvPr id="2" name="Picture 1" descr="2016-08-31_14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78" y="889000"/>
            <a:ext cx="7972778" cy="5906839"/>
          </a:xfrm>
          <a:prstGeom prst="rect">
            <a:avLst/>
          </a:prstGeom>
        </p:spPr>
      </p:pic>
    </p:spTree>
    <p:extLst>
      <p:ext uri="{BB962C8B-B14F-4D97-AF65-F5344CB8AC3E}">
        <p14:creationId xmlns:p14="http://schemas.microsoft.com/office/powerpoint/2010/main" val="19308107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Link accounts when you can</a:t>
            </a:r>
          </a:p>
          <a:p>
            <a:pPr lvl="1"/>
            <a:r>
              <a:rPr lang="en-US" sz="2600" dirty="0" smtClean="0"/>
              <a:t>Efficiency</a:t>
            </a:r>
          </a:p>
          <a:p>
            <a:pPr lvl="1"/>
            <a:r>
              <a:rPr lang="en-US" sz="2600"/>
              <a:t>S</a:t>
            </a:r>
            <a:r>
              <a:rPr lang="en-US" sz="2600" smtClean="0"/>
              <a:t>till </a:t>
            </a:r>
            <a:r>
              <a:rPr lang="en-US" sz="2600" dirty="0" smtClean="0"/>
              <a:t>check all accounts and interact with followers</a:t>
            </a:r>
          </a:p>
          <a:p>
            <a:pPr marL="45720" indent="0">
              <a:buNone/>
            </a:pPr>
            <a:endParaRPr lang="en-US" sz="2800" dirty="0" smtClean="0"/>
          </a:p>
        </p:txBody>
      </p:sp>
      <p:sp>
        <p:nvSpPr>
          <p:cNvPr id="2" name="Title 1"/>
          <p:cNvSpPr>
            <a:spLocks noGrp="1"/>
          </p:cNvSpPr>
          <p:nvPr>
            <p:ph type="title"/>
          </p:nvPr>
        </p:nvSpPr>
        <p:spPr/>
        <p:txBody>
          <a:bodyPr>
            <a:normAutofit/>
          </a:bodyPr>
          <a:lstStyle/>
          <a:p>
            <a:r>
              <a:rPr lang="en-US" b="1" dirty="0" smtClean="0"/>
              <a:t>BEST PRACTICES: Linking Accounts</a:t>
            </a:r>
            <a:endParaRPr lang="en-US" b="1" dirty="0"/>
          </a:p>
        </p:txBody>
      </p:sp>
    </p:spTree>
    <p:extLst>
      <p:ext uri="{BB962C8B-B14F-4D97-AF65-F5344CB8AC3E}">
        <p14:creationId xmlns:p14="http://schemas.microsoft.com/office/powerpoint/2010/main" val="112615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BEST PRACTICES: LINKING ACCOUNTS</a:t>
            </a:r>
            <a:endParaRPr lang="en-US" dirty="0"/>
          </a:p>
        </p:txBody>
      </p:sp>
      <p:sp>
        <p:nvSpPr>
          <p:cNvPr id="2" name="Content Placeholder 1"/>
          <p:cNvSpPr>
            <a:spLocks noGrp="1"/>
          </p:cNvSpPr>
          <p:nvPr>
            <p:ph idx="1"/>
          </p:nvPr>
        </p:nvSpPr>
        <p:spPr>
          <a:xfrm>
            <a:off x="304560" y="1393646"/>
            <a:ext cx="8407893" cy="4407408"/>
          </a:xfrm>
        </p:spPr>
        <p:txBody>
          <a:bodyPr>
            <a:normAutofit/>
          </a:bodyPr>
          <a:lstStyle/>
          <a:p>
            <a:pPr marL="45720" indent="0">
              <a:buNone/>
            </a:pPr>
            <a:endParaRPr lang="en-US" sz="2800" dirty="0" smtClean="0"/>
          </a:p>
          <a:p>
            <a:pPr lvl="1"/>
            <a:r>
              <a:rPr lang="en-US" sz="2800" dirty="0"/>
              <a:t>Twitter to Facebook: Settings, Apps, Connect to Facebook</a:t>
            </a:r>
          </a:p>
          <a:p>
            <a:pPr lvl="1"/>
            <a:r>
              <a:rPr lang="en-US" sz="2800" dirty="0"/>
              <a:t>Facebook to Twitter </a:t>
            </a:r>
            <a:r>
              <a:rPr lang="en-US" sz="2800" dirty="0">
                <a:sym typeface="Wingdings"/>
              </a:rPr>
              <a:t> </a:t>
            </a:r>
            <a:r>
              <a:rPr lang="en-US" sz="2800" dirty="0">
                <a:hlinkClick r:id="rId3"/>
              </a:rPr>
              <a:t>https://www.facebook.com/twitter/</a:t>
            </a:r>
            <a:r>
              <a:rPr lang="en-US" sz="2800" dirty="0"/>
              <a:t> </a:t>
            </a:r>
          </a:p>
          <a:p>
            <a:pPr lvl="1"/>
            <a:r>
              <a:rPr lang="en-US" sz="2800" dirty="0" err="1"/>
              <a:t>Instagram</a:t>
            </a:r>
            <a:r>
              <a:rPr lang="en-US" sz="2800" dirty="0"/>
              <a:t> to Facebook and </a:t>
            </a:r>
            <a:r>
              <a:rPr lang="en-US" sz="2800" dirty="0" smtClean="0"/>
              <a:t>Twitter</a:t>
            </a:r>
          </a:p>
          <a:p>
            <a:pPr lvl="2"/>
            <a:r>
              <a:rPr lang="en-US" sz="2600" dirty="0" smtClean="0"/>
              <a:t>Wheel, linked accounts, select mode, enter information</a:t>
            </a:r>
            <a:endParaRPr lang="en-US" sz="2600" dirty="0"/>
          </a:p>
          <a:p>
            <a:pPr lvl="1"/>
            <a:endParaRPr lang="en-US" sz="2400" dirty="0"/>
          </a:p>
          <a:p>
            <a:pPr marL="365760" lvl="1" indent="0">
              <a:buNone/>
            </a:pPr>
            <a:endParaRPr lang="en-US" sz="2400" dirty="0"/>
          </a:p>
          <a:p>
            <a:pPr marL="365760" lvl="1" indent="0">
              <a:buNone/>
            </a:pPr>
            <a:endParaRPr lang="en-US" sz="2400" dirty="0"/>
          </a:p>
          <a:p>
            <a:endParaRPr lang="en-US" dirty="0" smtClean="0"/>
          </a:p>
        </p:txBody>
      </p:sp>
    </p:spTree>
    <p:extLst>
      <p:ext uri="{BB962C8B-B14F-4D97-AF65-F5344CB8AC3E}">
        <p14:creationId xmlns:p14="http://schemas.microsoft.com/office/powerpoint/2010/main" val="28789186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0730"/>
            <a:ext cx="8305060" cy="4843741"/>
          </a:xfrm>
        </p:spPr>
        <p:txBody>
          <a:bodyPr>
            <a:noAutofit/>
          </a:bodyPr>
          <a:lstStyle/>
          <a:p>
            <a:r>
              <a:rPr lang="en-US" sz="2800" dirty="0" smtClean="0"/>
              <a:t>Frequency of posting</a:t>
            </a:r>
          </a:p>
          <a:p>
            <a:pPr lvl="1"/>
            <a:r>
              <a:rPr lang="en-US" sz="2600" dirty="0" smtClean="0"/>
              <a:t>Post </a:t>
            </a:r>
            <a:r>
              <a:rPr lang="en-US" sz="2600" dirty="0"/>
              <a:t>on a regular basis</a:t>
            </a:r>
          </a:p>
          <a:p>
            <a:pPr lvl="1"/>
            <a:r>
              <a:rPr lang="en-US" sz="2400" dirty="0" smtClean="0"/>
              <a:t>Creating </a:t>
            </a:r>
            <a:r>
              <a:rPr lang="en-US" sz="2400" dirty="0"/>
              <a:t>vs. sharing </a:t>
            </a:r>
            <a:r>
              <a:rPr lang="en-US" sz="2400" dirty="0" smtClean="0"/>
              <a:t>content</a:t>
            </a:r>
          </a:p>
          <a:p>
            <a:r>
              <a:rPr lang="en-US" sz="2800" dirty="0" err="1"/>
              <a:t>Hashtags</a:t>
            </a:r>
            <a:endParaRPr lang="en-US" sz="2800" dirty="0"/>
          </a:p>
          <a:p>
            <a:r>
              <a:rPr lang="en-US" sz="2800" dirty="0"/>
              <a:t>Tagging</a:t>
            </a:r>
          </a:p>
          <a:p>
            <a:r>
              <a:rPr lang="en-US" sz="2800" dirty="0"/>
              <a:t>Photos</a:t>
            </a:r>
          </a:p>
          <a:p>
            <a:r>
              <a:rPr lang="en-US" sz="2800" dirty="0"/>
              <a:t>Liking/Following Other Accounts from Yours</a:t>
            </a:r>
          </a:p>
          <a:p>
            <a:r>
              <a:rPr lang="en-US" sz="2800" dirty="0"/>
              <a:t>Responding to comments</a:t>
            </a:r>
          </a:p>
          <a:p>
            <a:pPr lvl="1"/>
            <a:endParaRPr lang="en-US" sz="2400" dirty="0" smtClean="0"/>
          </a:p>
          <a:p>
            <a:pPr marL="365760" lvl="1" indent="0">
              <a:buNone/>
            </a:pPr>
            <a:endParaRPr lang="en-US" sz="2400" dirty="0" smtClean="0"/>
          </a:p>
          <a:p>
            <a:pPr marL="365760" lvl="1" indent="0">
              <a:buNone/>
            </a:pPr>
            <a:endParaRPr lang="en-US" sz="2400" dirty="0"/>
          </a:p>
        </p:txBody>
      </p:sp>
      <p:sp>
        <p:nvSpPr>
          <p:cNvPr id="2" name="Title 1"/>
          <p:cNvSpPr>
            <a:spLocks noGrp="1"/>
          </p:cNvSpPr>
          <p:nvPr>
            <p:ph type="title"/>
          </p:nvPr>
        </p:nvSpPr>
        <p:spPr/>
        <p:txBody>
          <a:bodyPr>
            <a:normAutofit/>
          </a:bodyPr>
          <a:lstStyle/>
          <a:p>
            <a:r>
              <a:rPr lang="en-US" b="1" dirty="0" smtClean="0"/>
              <a:t>BEST Practices: content</a:t>
            </a:r>
            <a:endParaRPr lang="en-US" b="1" dirty="0"/>
          </a:p>
        </p:txBody>
      </p:sp>
    </p:spTree>
    <p:extLst>
      <p:ext uri="{BB962C8B-B14F-4D97-AF65-F5344CB8AC3E}">
        <p14:creationId xmlns:p14="http://schemas.microsoft.com/office/powerpoint/2010/main" val="4238202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descr="3028637-inline-i-6-3028637infographic-6-rules-for-managing-your-business-facebook-page-4.jpg"/>
          <p:cNvPicPr>
            <a:picLocks noGrp="1" noChangeAspect="1"/>
          </p:cNvPicPr>
          <p:nvPr>
            <p:ph idx="1"/>
          </p:nvPr>
        </p:nvPicPr>
        <p:blipFill>
          <a:blip r:embed="rId3">
            <a:extLst>
              <a:ext uri="{28A0092B-C50C-407E-A947-70E740481C1C}">
                <a14:useLocalDpi xmlns:a14="http://schemas.microsoft.com/office/drawing/2010/main" val="0"/>
              </a:ext>
            </a:extLst>
          </a:blip>
          <a:srcRect t="3407" b="3407"/>
          <a:stretch>
            <a:fillRect/>
          </a:stretch>
        </p:blipFill>
        <p:spPr/>
      </p:pic>
      <p:sp>
        <p:nvSpPr>
          <p:cNvPr id="3" name="Title 2"/>
          <p:cNvSpPr>
            <a:spLocks noGrp="1"/>
          </p:cNvSpPr>
          <p:nvPr>
            <p:ph type="title"/>
          </p:nvPr>
        </p:nvSpPr>
        <p:spPr/>
        <p:txBody>
          <a:bodyPr/>
          <a:lstStyle/>
          <a:p>
            <a:r>
              <a:rPr lang="en-US" dirty="0" smtClean="0"/>
              <a:t>Best Practices: Frequency</a:t>
            </a:r>
            <a:endParaRPr lang="en-US" dirty="0"/>
          </a:p>
        </p:txBody>
      </p:sp>
    </p:spTree>
    <p:extLst>
      <p:ext uri="{BB962C8B-B14F-4D97-AF65-F5344CB8AC3E}">
        <p14:creationId xmlns:p14="http://schemas.microsoft.com/office/powerpoint/2010/main" val="40598626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err="1" smtClean="0"/>
              <a:t>Hashtags</a:t>
            </a:r>
            <a:endParaRPr lang="en-US" sz="2800" dirty="0" smtClean="0"/>
          </a:p>
          <a:p>
            <a:pPr lvl="1"/>
            <a:r>
              <a:rPr lang="en-US" sz="2800" dirty="0" smtClean="0"/>
              <a:t>Do use common/trending</a:t>
            </a:r>
          </a:p>
          <a:p>
            <a:pPr lvl="1"/>
            <a:r>
              <a:rPr lang="en-US" sz="2800" dirty="0" smtClean="0"/>
              <a:t>Don’t overuse</a:t>
            </a:r>
          </a:p>
          <a:p>
            <a:pPr lvl="1"/>
            <a:r>
              <a:rPr lang="en-US" sz="2800" dirty="0" smtClean="0"/>
              <a:t>Do use NATCA </a:t>
            </a:r>
            <a:r>
              <a:rPr lang="en-US" sz="2800" dirty="0" err="1" smtClean="0"/>
              <a:t>hashtags</a:t>
            </a:r>
            <a:endParaRPr lang="en-US" sz="2800" dirty="0" smtClean="0"/>
          </a:p>
          <a:p>
            <a:pPr lvl="2"/>
            <a:r>
              <a:rPr lang="en-US" sz="2800" dirty="0" smtClean="0"/>
              <a:t>#NATCA</a:t>
            </a:r>
          </a:p>
          <a:p>
            <a:pPr lvl="2"/>
            <a:r>
              <a:rPr lang="en-US" sz="2800" dirty="0" smtClean="0"/>
              <a:t>#</a:t>
            </a:r>
            <a:r>
              <a:rPr lang="en-US" sz="2800" dirty="0" err="1" smtClean="0"/>
              <a:t>NATCAFamily</a:t>
            </a:r>
            <a:endParaRPr lang="en-US" sz="2800" dirty="0" smtClean="0"/>
          </a:p>
          <a:p>
            <a:pPr lvl="2"/>
            <a:r>
              <a:rPr lang="en-US" sz="2800" dirty="0" smtClean="0"/>
              <a:t>#</a:t>
            </a:r>
            <a:r>
              <a:rPr lang="en-US" sz="2800" dirty="0" err="1" smtClean="0"/>
              <a:t>TheNATCADifference</a:t>
            </a:r>
            <a:endParaRPr lang="en-US" sz="2800" dirty="0" smtClean="0"/>
          </a:p>
          <a:p>
            <a:pPr lvl="2"/>
            <a:r>
              <a:rPr lang="en-US" sz="2800" dirty="0" smtClean="0"/>
              <a:t>#</a:t>
            </a:r>
            <a:r>
              <a:rPr lang="en-US" sz="2800" dirty="0" err="1" smtClean="0"/>
              <a:t>NATCAStrong</a:t>
            </a:r>
            <a:endParaRPr lang="en-US" sz="2800" dirty="0" smtClean="0"/>
          </a:p>
          <a:p>
            <a:pPr lvl="2"/>
            <a:endParaRPr lang="en-US" sz="2800" dirty="0"/>
          </a:p>
          <a:p>
            <a:pPr marL="640080" lvl="2" indent="0">
              <a:buNone/>
            </a:pPr>
            <a:endParaRPr lang="en-US" sz="2800" dirty="0" smtClean="0"/>
          </a:p>
          <a:p>
            <a:pPr marL="640080" lvl="2" indent="0">
              <a:buNone/>
            </a:pPr>
            <a:endParaRPr lang="en-US" dirty="0"/>
          </a:p>
        </p:txBody>
      </p:sp>
      <p:sp>
        <p:nvSpPr>
          <p:cNvPr id="2" name="Title 1"/>
          <p:cNvSpPr>
            <a:spLocks noGrp="1"/>
          </p:cNvSpPr>
          <p:nvPr>
            <p:ph type="title"/>
          </p:nvPr>
        </p:nvSpPr>
        <p:spPr/>
        <p:txBody>
          <a:bodyPr/>
          <a:lstStyle/>
          <a:p>
            <a:r>
              <a:rPr lang="en-US" b="1" dirty="0" smtClean="0"/>
              <a:t>BEST Practices: HASHTAGS</a:t>
            </a:r>
            <a:endParaRPr lang="en-US" b="1" dirty="0"/>
          </a:p>
        </p:txBody>
      </p:sp>
    </p:spTree>
    <p:extLst>
      <p:ext uri="{BB962C8B-B14F-4D97-AF65-F5344CB8AC3E}">
        <p14:creationId xmlns:p14="http://schemas.microsoft.com/office/powerpoint/2010/main" val="3142078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witter Quote.jpg"/>
          <p:cNvPicPr>
            <a:picLocks noGrp="1" noChangeAspect="1"/>
          </p:cNvPicPr>
          <p:nvPr>
            <p:ph idx="1"/>
          </p:nvPr>
        </p:nvPicPr>
        <p:blipFill>
          <a:blip r:embed="rId3">
            <a:extLst>
              <a:ext uri="{28A0092B-C50C-407E-A947-70E740481C1C}">
                <a14:useLocalDpi xmlns:a14="http://schemas.microsoft.com/office/drawing/2010/main" val="0"/>
              </a:ext>
            </a:extLst>
          </a:blip>
          <a:srcRect l="-4687" r="-4687"/>
          <a:stretch>
            <a:fillRect/>
          </a:stretch>
        </p:blipFill>
        <p:spPr>
          <a:xfrm>
            <a:off x="381000" y="1719263"/>
            <a:ext cx="8407400" cy="4406900"/>
          </a:xfrm>
        </p:spPr>
      </p:pic>
      <p:sp>
        <p:nvSpPr>
          <p:cNvPr id="3" name="Title 2"/>
          <p:cNvSpPr>
            <a:spLocks noGrp="1"/>
          </p:cNvSpPr>
          <p:nvPr>
            <p:ph type="title"/>
          </p:nvPr>
        </p:nvSpPr>
        <p:spPr/>
        <p:txBody>
          <a:bodyPr/>
          <a:lstStyle/>
          <a:p>
            <a:r>
              <a:rPr lang="en-US" dirty="0" smtClean="0"/>
              <a:t>Why Social Media?</a:t>
            </a:r>
            <a:endParaRPr lang="en-US" dirty="0"/>
          </a:p>
        </p:txBody>
      </p:sp>
    </p:spTree>
    <p:extLst>
      <p:ext uri="{BB962C8B-B14F-4D97-AF65-F5344CB8AC3E}">
        <p14:creationId xmlns:p14="http://schemas.microsoft.com/office/powerpoint/2010/main" val="5801513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Tagging</a:t>
            </a:r>
          </a:p>
          <a:p>
            <a:pPr lvl="1"/>
            <a:r>
              <a:rPr lang="en-US" sz="2800" dirty="0"/>
              <a:t>Tag members and other pages in photos and statuses when able</a:t>
            </a:r>
          </a:p>
          <a:p>
            <a:pPr lvl="2"/>
            <a:r>
              <a:rPr lang="en-US" sz="2600" dirty="0"/>
              <a:t>M</a:t>
            </a:r>
            <a:r>
              <a:rPr lang="en-US" sz="2600" dirty="0" smtClean="0"/>
              <a:t>ust </a:t>
            </a:r>
            <a:r>
              <a:rPr lang="en-US" sz="2600" dirty="0"/>
              <a:t>type “@” before the name of page to tag it in a post.</a:t>
            </a:r>
          </a:p>
          <a:p>
            <a:pPr lvl="1"/>
            <a:r>
              <a:rPr lang="en-US" sz="2800" dirty="0"/>
              <a:t>You can always add tags after you </a:t>
            </a:r>
            <a:r>
              <a:rPr lang="en-US" sz="2800" dirty="0" smtClean="0"/>
              <a:t>post. </a:t>
            </a:r>
            <a:endParaRPr lang="en-US" sz="2800" dirty="0"/>
          </a:p>
          <a:p>
            <a:endParaRPr lang="en-US" dirty="0"/>
          </a:p>
        </p:txBody>
      </p:sp>
      <p:sp>
        <p:nvSpPr>
          <p:cNvPr id="3" name="Title 2"/>
          <p:cNvSpPr>
            <a:spLocks noGrp="1"/>
          </p:cNvSpPr>
          <p:nvPr>
            <p:ph type="title"/>
          </p:nvPr>
        </p:nvSpPr>
        <p:spPr/>
        <p:txBody>
          <a:bodyPr/>
          <a:lstStyle/>
          <a:p>
            <a:r>
              <a:rPr lang="en-US" b="1" dirty="0" smtClean="0"/>
              <a:t>BEST Practices: Tagging</a:t>
            </a:r>
            <a:endParaRPr lang="en-US" dirty="0"/>
          </a:p>
        </p:txBody>
      </p:sp>
    </p:spTree>
    <p:extLst>
      <p:ext uri="{BB962C8B-B14F-4D97-AF65-F5344CB8AC3E}">
        <p14:creationId xmlns:p14="http://schemas.microsoft.com/office/powerpoint/2010/main" val="11127445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0730"/>
            <a:ext cx="8229600" cy="4525963"/>
          </a:xfrm>
        </p:spPr>
        <p:txBody>
          <a:bodyPr>
            <a:noAutofit/>
          </a:bodyPr>
          <a:lstStyle/>
          <a:p>
            <a:r>
              <a:rPr lang="en-US" sz="2400" dirty="0"/>
              <a:t>Photos</a:t>
            </a:r>
          </a:p>
          <a:p>
            <a:pPr lvl="1"/>
            <a:r>
              <a:rPr lang="en-US" sz="2400" dirty="0" smtClean="0"/>
              <a:t>The brain processes </a:t>
            </a:r>
            <a:r>
              <a:rPr lang="en-US" sz="2400" dirty="0"/>
              <a:t>visuals 60,000 times faster than </a:t>
            </a:r>
            <a:r>
              <a:rPr lang="en-US" sz="2400" dirty="0" smtClean="0"/>
              <a:t>text</a:t>
            </a:r>
          </a:p>
          <a:p>
            <a:pPr lvl="1"/>
            <a:r>
              <a:rPr lang="en-US" sz="2400" dirty="0" smtClean="0"/>
              <a:t>Posts </a:t>
            </a:r>
            <a:r>
              <a:rPr lang="en-US" sz="2400" dirty="0"/>
              <a:t>with photos receive 53 percent more likes; 104 percent more comments.</a:t>
            </a:r>
          </a:p>
          <a:p>
            <a:pPr lvl="1"/>
            <a:r>
              <a:rPr lang="en-US" sz="2400" dirty="0" smtClean="0"/>
              <a:t>Take photos </a:t>
            </a:r>
            <a:r>
              <a:rPr lang="en-US" sz="2400" b="1" dirty="0" smtClean="0"/>
              <a:t>OF</a:t>
            </a:r>
            <a:r>
              <a:rPr lang="en-US" sz="2400" dirty="0" smtClean="0"/>
              <a:t> the facility, not </a:t>
            </a:r>
            <a:r>
              <a:rPr lang="en-US" sz="2400" b="1" dirty="0" smtClean="0"/>
              <a:t>IN</a:t>
            </a:r>
            <a:r>
              <a:rPr lang="en-US" sz="2400" dirty="0" smtClean="0"/>
              <a:t> the facility</a:t>
            </a:r>
          </a:p>
          <a:p>
            <a:pPr lvl="1"/>
            <a:r>
              <a:rPr lang="en-US" sz="2400" dirty="0" smtClean="0"/>
              <a:t>NEVER post </a:t>
            </a:r>
            <a:r>
              <a:rPr lang="en-US" sz="2400" dirty="0"/>
              <a:t>a photo from inside the operational </a:t>
            </a:r>
            <a:r>
              <a:rPr lang="en-US" sz="2400" dirty="0" smtClean="0"/>
              <a:t>areas</a:t>
            </a:r>
          </a:p>
          <a:p>
            <a:pPr lvl="1"/>
            <a:r>
              <a:rPr lang="en-US" sz="2400" dirty="0"/>
              <a:t>I</a:t>
            </a:r>
            <a:r>
              <a:rPr lang="en-US" sz="2400" dirty="0" smtClean="0"/>
              <a:t>deas: membership meetings, NATCA office, solidarity events, facility exterior photos</a:t>
            </a:r>
          </a:p>
        </p:txBody>
      </p:sp>
      <p:sp>
        <p:nvSpPr>
          <p:cNvPr id="2" name="Title 1"/>
          <p:cNvSpPr>
            <a:spLocks noGrp="1"/>
          </p:cNvSpPr>
          <p:nvPr>
            <p:ph type="title"/>
          </p:nvPr>
        </p:nvSpPr>
        <p:spPr/>
        <p:txBody>
          <a:bodyPr>
            <a:normAutofit/>
          </a:bodyPr>
          <a:lstStyle/>
          <a:p>
            <a:r>
              <a:rPr lang="en-US" b="1" dirty="0" smtClean="0"/>
              <a:t>Best Practices: Photos</a:t>
            </a:r>
            <a:endParaRPr lang="en-US" b="1" dirty="0"/>
          </a:p>
        </p:txBody>
      </p:sp>
    </p:spTree>
    <p:extLst>
      <p:ext uri="{BB962C8B-B14F-4D97-AF65-F5344CB8AC3E}">
        <p14:creationId xmlns:p14="http://schemas.microsoft.com/office/powerpoint/2010/main" val="218703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2400" dirty="0"/>
              <a:t>Comments</a:t>
            </a:r>
          </a:p>
          <a:p>
            <a:pPr lvl="2"/>
            <a:r>
              <a:rPr lang="en-US" sz="2200" dirty="0"/>
              <a:t>Positively engage with your followers!</a:t>
            </a:r>
          </a:p>
          <a:p>
            <a:pPr lvl="1"/>
            <a:r>
              <a:rPr lang="en-US" sz="2400" dirty="0"/>
              <a:t>Discussion is </a:t>
            </a:r>
            <a:r>
              <a:rPr lang="en-US" sz="2400" dirty="0" smtClean="0"/>
              <a:t>good, </a:t>
            </a:r>
            <a:r>
              <a:rPr lang="en-US" sz="2400" dirty="0"/>
              <a:t>but use your judgment to take a conversation to </a:t>
            </a:r>
            <a:r>
              <a:rPr lang="en-US" sz="2400" dirty="0" smtClean="0"/>
              <a:t>direct messaging or </a:t>
            </a:r>
            <a:r>
              <a:rPr lang="en-US" sz="2400" smtClean="0"/>
              <a:t>email.</a:t>
            </a:r>
            <a:endParaRPr lang="en-US" sz="2400" dirty="0" smtClean="0"/>
          </a:p>
          <a:p>
            <a:endParaRPr lang="en-US" dirty="0"/>
          </a:p>
        </p:txBody>
      </p:sp>
      <p:sp>
        <p:nvSpPr>
          <p:cNvPr id="3" name="Title 2"/>
          <p:cNvSpPr>
            <a:spLocks noGrp="1"/>
          </p:cNvSpPr>
          <p:nvPr>
            <p:ph type="title"/>
          </p:nvPr>
        </p:nvSpPr>
        <p:spPr/>
        <p:txBody>
          <a:bodyPr/>
          <a:lstStyle/>
          <a:p>
            <a:r>
              <a:rPr lang="en-US" dirty="0" smtClean="0"/>
              <a:t>BEST PRACTICES: COMMENTS</a:t>
            </a:r>
            <a:endParaRPr lang="en-US" dirty="0"/>
          </a:p>
        </p:txBody>
      </p:sp>
      <p:pic>
        <p:nvPicPr>
          <p:cNvPr id="4" name="Picture 3" descr="3028637-inline-i-2-302863712-dos-and-donts-of-managing-your-facebook-p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09" y="3380405"/>
            <a:ext cx="7817558" cy="3163830"/>
          </a:xfrm>
          <a:prstGeom prst="rect">
            <a:avLst/>
          </a:prstGeom>
        </p:spPr>
      </p:pic>
    </p:spTree>
    <p:extLst>
      <p:ext uri="{BB962C8B-B14F-4D97-AF65-F5344CB8AC3E}">
        <p14:creationId xmlns:p14="http://schemas.microsoft.com/office/powerpoint/2010/main" val="2937162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87373"/>
          </a:xfrm>
        </p:spPr>
        <p:txBody>
          <a:bodyPr numCol="2">
            <a:normAutofit/>
          </a:bodyPr>
          <a:lstStyle/>
          <a:p>
            <a:r>
              <a:rPr lang="en-US" dirty="0" smtClean="0"/>
              <a:t>Free</a:t>
            </a:r>
          </a:p>
          <a:p>
            <a:pPr lvl="1"/>
            <a:r>
              <a:rPr lang="en-US" dirty="0" err="1" smtClean="0"/>
              <a:t>Hootsuite</a:t>
            </a:r>
            <a:endParaRPr lang="en-US" dirty="0"/>
          </a:p>
          <a:p>
            <a:pPr lvl="1"/>
            <a:r>
              <a:rPr lang="en-US" dirty="0" err="1" smtClean="0"/>
              <a:t>Latergram</a:t>
            </a:r>
            <a:endParaRPr lang="en-US" dirty="0" smtClean="0"/>
          </a:p>
          <a:p>
            <a:pPr lvl="1"/>
            <a:r>
              <a:rPr lang="en-US" dirty="0" err="1" smtClean="0"/>
              <a:t>Flipagram</a:t>
            </a:r>
            <a:endParaRPr lang="en-US" dirty="0" smtClean="0"/>
          </a:p>
          <a:p>
            <a:pPr lvl="1"/>
            <a:r>
              <a:rPr lang="en-US" dirty="0" smtClean="0"/>
              <a:t>Repost</a:t>
            </a:r>
          </a:p>
          <a:p>
            <a:pPr lvl="1"/>
            <a:r>
              <a:rPr lang="en-US" dirty="0"/>
              <a:t>Layout, Pic </a:t>
            </a:r>
            <a:r>
              <a:rPr lang="en-US" dirty="0" smtClean="0"/>
              <a:t>Collage</a:t>
            </a:r>
          </a:p>
          <a:p>
            <a:pPr lvl="1"/>
            <a:r>
              <a:rPr lang="en-US" dirty="0" smtClean="0"/>
              <a:t>Boomerang</a:t>
            </a:r>
          </a:p>
          <a:p>
            <a:pPr lvl="1"/>
            <a:r>
              <a:rPr lang="en-US" dirty="0" err="1" smtClean="0"/>
              <a:t>Giphy</a:t>
            </a:r>
            <a:endParaRPr lang="en-US" dirty="0" smtClean="0"/>
          </a:p>
          <a:p>
            <a:pPr lvl="1"/>
            <a:r>
              <a:rPr lang="en-US" dirty="0" smtClean="0"/>
              <a:t>Pages Manager App</a:t>
            </a:r>
          </a:p>
          <a:p>
            <a:pPr lvl="1"/>
            <a:r>
              <a:rPr lang="en-US" dirty="0" smtClean="0"/>
              <a:t>Canva</a:t>
            </a:r>
          </a:p>
          <a:p>
            <a:pPr lvl="1"/>
            <a:r>
              <a:rPr lang="en-US" dirty="0" smtClean="0"/>
              <a:t>Keyhole (analytics)</a:t>
            </a:r>
          </a:p>
          <a:p>
            <a:pPr lvl="1"/>
            <a:r>
              <a:rPr lang="en-US" dirty="0" err="1" smtClean="0"/>
              <a:t>Piktochart</a:t>
            </a:r>
            <a:r>
              <a:rPr lang="en-US" dirty="0" smtClean="0"/>
              <a:t> (</a:t>
            </a:r>
            <a:r>
              <a:rPr lang="en-US" dirty="0" err="1" smtClean="0"/>
              <a:t>infographics</a:t>
            </a:r>
            <a:r>
              <a:rPr lang="en-US" dirty="0" smtClean="0"/>
              <a:t>)</a:t>
            </a:r>
          </a:p>
          <a:p>
            <a:pPr lvl="1"/>
            <a:r>
              <a:rPr lang="en-US" dirty="0"/>
              <a:t>Magisto (basic</a:t>
            </a:r>
            <a:r>
              <a:rPr lang="en-US" dirty="0" smtClean="0"/>
              <a:t>)</a:t>
            </a:r>
          </a:p>
          <a:p>
            <a:pPr lvl="1"/>
            <a:r>
              <a:rPr lang="en-US" dirty="0" err="1" smtClean="0"/>
              <a:t>Bitly</a:t>
            </a:r>
            <a:r>
              <a:rPr lang="en-US" dirty="0" smtClean="0"/>
              <a:t> (tracking/metrics)</a:t>
            </a:r>
          </a:p>
          <a:p>
            <a:r>
              <a:rPr lang="en-US" dirty="0" smtClean="0"/>
              <a:t>Not Free</a:t>
            </a:r>
          </a:p>
          <a:p>
            <a:pPr lvl="1"/>
            <a:r>
              <a:rPr lang="en-US" dirty="0" smtClean="0"/>
              <a:t>Sprout Social (free trial)</a:t>
            </a:r>
          </a:p>
          <a:p>
            <a:pPr lvl="1"/>
            <a:r>
              <a:rPr lang="en-US" dirty="0" smtClean="0"/>
              <a:t>Magisto (upgraded or business version)</a:t>
            </a:r>
          </a:p>
          <a:p>
            <a:pPr lvl="1"/>
            <a:r>
              <a:rPr lang="en-US" dirty="0" smtClean="0"/>
              <a:t>Boosting or sponsoring posts</a:t>
            </a:r>
            <a:endParaRPr lang="en-US" dirty="0"/>
          </a:p>
          <a:p>
            <a:pPr lvl="1"/>
            <a:endParaRPr lang="en-US" dirty="0" smtClean="0"/>
          </a:p>
          <a:p>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smtClean="0"/>
              <a:t>BEST PRACTICES: Tools</a:t>
            </a:r>
            <a:endParaRPr lang="en-US" dirty="0"/>
          </a:p>
        </p:txBody>
      </p:sp>
    </p:spTree>
    <p:extLst>
      <p:ext uri="{BB962C8B-B14F-4D97-AF65-F5344CB8AC3E}">
        <p14:creationId xmlns:p14="http://schemas.microsoft.com/office/powerpoint/2010/main" val="39464734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SRW (9).jpg"/>
          <p:cNvPicPr>
            <a:picLocks noGrp="1" noChangeAspect="1"/>
          </p:cNvPicPr>
          <p:nvPr>
            <p:ph idx="1"/>
          </p:nvPr>
        </p:nvPicPr>
        <p:blipFill>
          <a:blip r:embed="rId3">
            <a:extLst>
              <a:ext uri="{28A0092B-C50C-407E-A947-70E740481C1C}">
                <a14:useLocalDpi xmlns:a14="http://schemas.microsoft.com/office/drawing/2010/main" val="0"/>
              </a:ext>
            </a:extLst>
          </a:blip>
          <a:srcRect l="-39672" r="-39672"/>
          <a:stretch>
            <a:fillRect/>
          </a:stretch>
        </p:blipFill>
        <p:spPr>
          <a:xfrm>
            <a:off x="-465668" y="1126597"/>
            <a:ext cx="9793111" cy="5460546"/>
          </a:xfrm>
        </p:spPr>
      </p:pic>
      <p:sp>
        <p:nvSpPr>
          <p:cNvPr id="3" name="Title 2"/>
          <p:cNvSpPr>
            <a:spLocks noGrp="1"/>
          </p:cNvSpPr>
          <p:nvPr>
            <p:ph type="title"/>
          </p:nvPr>
        </p:nvSpPr>
        <p:spPr>
          <a:xfrm>
            <a:off x="381000" y="117606"/>
            <a:ext cx="8381260" cy="1054394"/>
          </a:xfrm>
        </p:spPr>
        <p:txBody>
          <a:bodyPr/>
          <a:lstStyle/>
          <a:p>
            <a:r>
              <a:rPr lang="en-US" dirty="0" smtClean="0"/>
              <a:t>BEST PRACTICES: TOOLS</a:t>
            </a:r>
            <a:endParaRPr lang="en-US" dirty="0"/>
          </a:p>
        </p:txBody>
      </p:sp>
    </p:spTree>
    <p:extLst>
      <p:ext uri="{BB962C8B-B14F-4D97-AF65-F5344CB8AC3E}">
        <p14:creationId xmlns:p14="http://schemas.microsoft.com/office/powerpoint/2010/main" val="5253040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3625"/>
            <a:ext cx="8381260" cy="1054394"/>
          </a:xfrm>
        </p:spPr>
        <p:txBody>
          <a:bodyPr/>
          <a:lstStyle/>
          <a:p>
            <a:r>
              <a:rPr lang="en-US" dirty="0" smtClean="0"/>
              <a:t>BEST PRACTICES: TOOLS</a:t>
            </a:r>
            <a:endParaRPr lang="en-US" dirty="0"/>
          </a:p>
        </p:txBody>
      </p:sp>
      <p:pic>
        <p:nvPicPr>
          <p:cNvPr id="5" name="Content Placeholder 4" descr="EvanWhiteGraphic.jpg"/>
          <p:cNvPicPr>
            <a:picLocks noGrp="1" noChangeAspect="1"/>
          </p:cNvPicPr>
          <p:nvPr>
            <p:ph idx="1"/>
          </p:nvPr>
        </p:nvPicPr>
        <p:blipFill>
          <a:blip r:embed="rId3">
            <a:extLst>
              <a:ext uri="{28A0092B-C50C-407E-A947-70E740481C1C}">
                <a14:useLocalDpi xmlns:a14="http://schemas.microsoft.com/office/drawing/2010/main" val="0"/>
              </a:ext>
            </a:extLst>
          </a:blip>
          <a:srcRect l="-45384" r="-45384"/>
          <a:stretch>
            <a:fillRect/>
          </a:stretch>
        </p:blipFill>
        <p:spPr>
          <a:xfrm>
            <a:off x="-675838" y="1128019"/>
            <a:ext cx="10392543" cy="5447759"/>
          </a:xfrm>
        </p:spPr>
      </p:pic>
    </p:spTree>
    <p:extLst>
      <p:ext uri="{BB962C8B-B14F-4D97-AF65-F5344CB8AC3E}">
        <p14:creationId xmlns:p14="http://schemas.microsoft.com/office/powerpoint/2010/main" val="31603446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dirty="0" smtClean="0"/>
              <a:t>Incidents or </a:t>
            </a:r>
            <a:r>
              <a:rPr lang="en-US" sz="2800" b="1" dirty="0"/>
              <a:t>a</a:t>
            </a:r>
            <a:r>
              <a:rPr lang="en-US" sz="2800" b="1" dirty="0" smtClean="0"/>
              <a:t>ccidents</a:t>
            </a:r>
            <a:endParaRPr lang="en-US" sz="2800" dirty="0" smtClean="0"/>
          </a:p>
          <a:p>
            <a:r>
              <a:rPr lang="en-US" sz="2800" dirty="0" smtClean="0"/>
              <a:t>No matter your privacy settings, what you post isn’t private</a:t>
            </a:r>
          </a:p>
          <a:p>
            <a:r>
              <a:rPr lang="en-US" sz="2800" dirty="0" smtClean="0"/>
              <a:t>Avoid engaging in discussion by describing what you witnessed or what you were involved in</a:t>
            </a:r>
          </a:p>
        </p:txBody>
      </p:sp>
      <p:sp>
        <p:nvSpPr>
          <p:cNvPr id="2" name="Title 1"/>
          <p:cNvSpPr>
            <a:spLocks noGrp="1"/>
          </p:cNvSpPr>
          <p:nvPr>
            <p:ph type="title"/>
          </p:nvPr>
        </p:nvSpPr>
        <p:spPr/>
        <p:txBody>
          <a:bodyPr>
            <a:normAutofit/>
          </a:bodyPr>
          <a:lstStyle/>
          <a:p>
            <a:r>
              <a:rPr lang="en-US" b="1" dirty="0" smtClean="0"/>
              <a:t>Social Media: Gray Areas </a:t>
            </a:r>
            <a:endParaRPr lang="en-US" b="1" dirty="0"/>
          </a:p>
        </p:txBody>
      </p:sp>
    </p:spTree>
    <p:extLst>
      <p:ext uri="{BB962C8B-B14F-4D97-AF65-F5344CB8AC3E}">
        <p14:creationId xmlns:p14="http://schemas.microsoft.com/office/powerpoint/2010/main" val="2649985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Posting from personal </a:t>
            </a:r>
            <a:r>
              <a:rPr lang="en-US" sz="2800" dirty="0" smtClean="0"/>
              <a:t>accounts</a:t>
            </a:r>
            <a:endParaRPr lang="en-US" sz="2800" dirty="0"/>
          </a:p>
          <a:p>
            <a:pPr lvl="1"/>
            <a:r>
              <a:rPr lang="en-US" sz="2600" dirty="0" smtClean="0"/>
              <a:t>Federal employees </a:t>
            </a:r>
            <a:r>
              <a:rPr lang="en-US" sz="2600" dirty="0"/>
              <a:t>do not have the same First Amendment right to unfettered free speech that other citizens </a:t>
            </a:r>
            <a:r>
              <a:rPr lang="en-US" sz="2600" dirty="0" smtClean="0"/>
              <a:t>have.</a:t>
            </a:r>
            <a:endParaRPr lang="en-US" sz="2600" dirty="0"/>
          </a:p>
          <a:p>
            <a:pPr lvl="1"/>
            <a:r>
              <a:rPr lang="en-US" sz="2600" dirty="0" smtClean="0"/>
              <a:t>Keep this in mind before posting!</a:t>
            </a:r>
            <a:endParaRPr lang="en-US" sz="2600" b="1" dirty="0"/>
          </a:p>
        </p:txBody>
      </p:sp>
      <p:sp>
        <p:nvSpPr>
          <p:cNvPr id="3" name="Title 2"/>
          <p:cNvSpPr>
            <a:spLocks noGrp="1"/>
          </p:cNvSpPr>
          <p:nvPr>
            <p:ph type="title"/>
          </p:nvPr>
        </p:nvSpPr>
        <p:spPr/>
        <p:txBody>
          <a:bodyPr/>
          <a:lstStyle/>
          <a:p>
            <a:r>
              <a:rPr lang="en-US" dirty="0" smtClean="0"/>
              <a:t>Social Media: Gray Areas</a:t>
            </a:r>
            <a:endParaRPr lang="en-US" dirty="0"/>
          </a:p>
        </p:txBody>
      </p:sp>
    </p:spTree>
    <p:extLst>
      <p:ext uri="{BB962C8B-B14F-4D97-AF65-F5344CB8AC3E}">
        <p14:creationId xmlns:p14="http://schemas.microsoft.com/office/powerpoint/2010/main" val="41974841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889" y="1563849"/>
            <a:ext cx="8537223" cy="4969596"/>
          </a:xfrm>
        </p:spPr>
        <p:txBody>
          <a:bodyPr>
            <a:normAutofit fontScale="77500" lnSpcReduction="20000"/>
          </a:bodyPr>
          <a:lstStyle/>
          <a:p>
            <a:r>
              <a:rPr lang="en-US" sz="2800" dirty="0" smtClean="0"/>
              <a:t>Hatch Act</a:t>
            </a:r>
          </a:p>
          <a:p>
            <a:pPr lvl="1"/>
            <a:r>
              <a:rPr lang="en-US" sz="2600" dirty="0" smtClean="0"/>
              <a:t>Federal </a:t>
            </a:r>
            <a:r>
              <a:rPr lang="en-US" sz="2600" dirty="0"/>
              <a:t>employees may express their opinions about a partisan group or candidate in a partisan race (e.g., post, “like,” “share,” “tweet,” “</a:t>
            </a:r>
            <a:r>
              <a:rPr lang="en-US" sz="2600" dirty="0" err="1"/>
              <a:t>retweet</a:t>
            </a:r>
            <a:r>
              <a:rPr lang="en-US" sz="2600" dirty="0"/>
              <a:t>”), but there are a few limitations. Specifically, the Hatch Act prohibits employees from</a:t>
            </a:r>
            <a:r>
              <a:rPr lang="en-US" sz="2600" dirty="0" smtClean="0"/>
              <a:t>:</a:t>
            </a:r>
          </a:p>
          <a:p>
            <a:pPr lvl="2"/>
            <a:r>
              <a:rPr lang="en-US" sz="2400" dirty="0"/>
              <a:t>engaging in any political activity via Facebook or Twitter while on duty or in the workplace</a:t>
            </a:r>
            <a:r>
              <a:rPr lang="en-US" sz="2400" dirty="0" smtClean="0"/>
              <a:t>;</a:t>
            </a:r>
            <a:endParaRPr lang="en-US" sz="2400" dirty="0"/>
          </a:p>
          <a:p>
            <a:pPr lvl="2"/>
            <a:r>
              <a:rPr lang="en-US" sz="2400" dirty="0"/>
              <a:t>referring to their official titles or positions while engaged in political activity at any time (note that inclusion of an employee’s official title or position on one’s social media profile, without more, is not an improper use of official authority); </a:t>
            </a:r>
            <a:r>
              <a:rPr lang="en-US" sz="2400" dirty="0" smtClean="0"/>
              <a:t>and</a:t>
            </a:r>
            <a:endParaRPr lang="en-US" sz="2400" dirty="0"/>
          </a:p>
          <a:p>
            <a:pPr lvl="2"/>
            <a:r>
              <a:rPr lang="en-US" sz="2400" dirty="0"/>
              <a:t>suggesting or asking anyone to make political contributions at any time. Thus, they should neither provide links to the political contribution page of any partisan group or candidate in a partisan race nor “like,” “share,” or “</a:t>
            </a:r>
            <a:r>
              <a:rPr lang="en-US" sz="2400" dirty="0" err="1"/>
              <a:t>retweet</a:t>
            </a:r>
            <a:r>
              <a:rPr lang="en-US" sz="2400" dirty="0"/>
              <a:t>” a solicitation from one of those entities, including an invitation to a political fundraising event. An employee, however, may accept an invitation to a political fundraising event from such entities via Facebook or Twitter</a:t>
            </a:r>
            <a:r>
              <a:rPr lang="en-US" sz="2400" dirty="0" smtClean="0"/>
              <a:t>.</a:t>
            </a:r>
          </a:p>
          <a:p>
            <a:pPr lvl="2"/>
            <a:endParaRPr lang="en-US" sz="2400" dirty="0"/>
          </a:p>
        </p:txBody>
      </p:sp>
      <p:sp>
        <p:nvSpPr>
          <p:cNvPr id="3" name="Title 2"/>
          <p:cNvSpPr>
            <a:spLocks noGrp="1"/>
          </p:cNvSpPr>
          <p:nvPr>
            <p:ph type="title"/>
          </p:nvPr>
        </p:nvSpPr>
        <p:spPr/>
        <p:txBody>
          <a:bodyPr/>
          <a:lstStyle/>
          <a:p>
            <a:r>
              <a:rPr lang="en-US" dirty="0" smtClean="0"/>
              <a:t>Social Media: Gray Areas</a:t>
            </a:r>
            <a:endParaRPr lang="en-US" dirty="0"/>
          </a:p>
        </p:txBody>
      </p:sp>
    </p:spTree>
    <p:extLst>
      <p:ext uri="{BB962C8B-B14F-4D97-AF65-F5344CB8AC3E}">
        <p14:creationId xmlns:p14="http://schemas.microsoft.com/office/powerpoint/2010/main" val="5428893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889" y="1563849"/>
            <a:ext cx="8537223" cy="4969596"/>
          </a:xfrm>
        </p:spPr>
        <p:txBody>
          <a:bodyPr>
            <a:normAutofit fontScale="70000" lnSpcReduction="20000"/>
          </a:bodyPr>
          <a:lstStyle/>
          <a:p>
            <a:r>
              <a:rPr lang="en-US" sz="2800" dirty="0" smtClean="0"/>
              <a:t>Hatch Act</a:t>
            </a:r>
          </a:p>
          <a:p>
            <a:r>
              <a:rPr lang="en-US" sz="2800" dirty="0" smtClean="0"/>
              <a:t>Q</a:t>
            </a:r>
            <a:r>
              <a:rPr lang="en-US" sz="2800" dirty="0"/>
              <a:t>: What should a federal employee do if an individual posts or “tweets” a message soliciting political contributions to a partisan group or candidate in a partisan race, or a link to the political contribution page for such entities, on the employee’s social media page?</a:t>
            </a:r>
          </a:p>
          <a:p>
            <a:endParaRPr lang="en-US" sz="2800" dirty="0"/>
          </a:p>
          <a:p>
            <a:r>
              <a:rPr lang="en-US" sz="2800" dirty="0"/>
              <a:t>A: Although the Hatch Act prohibits federal employees from soliciting or receiving political contributions at any time, employees are not responsible for the statements of third parties, even when they appear on their social media page. Thus, if an individual posts a link to the political contribution page of a partisan group or candidate in a partisan race, or otherwise solicits political contributions, the employee need not take any action. The same advice applies to any “tweets” directed at the employee. However, the employee should not “like,” “share,” or “</a:t>
            </a:r>
            <a:r>
              <a:rPr lang="en-US" sz="2800" dirty="0" err="1"/>
              <a:t>retweet</a:t>
            </a:r>
            <a:r>
              <a:rPr lang="en-US" sz="2800" dirty="0"/>
              <a:t>” the solicitation, or respond in any way that would tend to encourage other readers to contribute.</a:t>
            </a:r>
          </a:p>
          <a:p>
            <a:endParaRPr lang="en-US" sz="2800" dirty="0" smtClean="0"/>
          </a:p>
        </p:txBody>
      </p:sp>
      <p:sp>
        <p:nvSpPr>
          <p:cNvPr id="3" name="Title 2"/>
          <p:cNvSpPr>
            <a:spLocks noGrp="1"/>
          </p:cNvSpPr>
          <p:nvPr>
            <p:ph type="title"/>
          </p:nvPr>
        </p:nvSpPr>
        <p:spPr/>
        <p:txBody>
          <a:bodyPr/>
          <a:lstStyle/>
          <a:p>
            <a:r>
              <a:rPr lang="en-US" dirty="0" smtClean="0"/>
              <a:t>Social Media: Gray Areas</a:t>
            </a:r>
            <a:endParaRPr lang="en-US" dirty="0"/>
          </a:p>
        </p:txBody>
      </p:sp>
    </p:spTree>
    <p:extLst>
      <p:ext uri="{BB962C8B-B14F-4D97-AF65-F5344CB8AC3E}">
        <p14:creationId xmlns:p14="http://schemas.microsoft.com/office/powerpoint/2010/main" val="36994782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0778" y="355847"/>
            <a:ext cx="7436556" cy="651104"/>
          </a:xfrm>
        </p:spPr>
        <p:txBody>
          <a:bodyPr/>
          <a:lstStyle/>
          <a:p>
            <a:r>
              <a:rPr lang="en-US" dirty="0" smtClean="0"/>
              <a:t>WHY SOCIAL MEDIA? </a:t>
            </a:r>
            <a:endParaRPr lang="en-US" dirty="0"/>
          </a:p>
        </p:txBody>
      </p:sp>
      <p:pic>
        <p:nvPicPr>
          <p:cNvPr id="5" name="Content Placeholder 4" descr="Domo_Data_Never_Sleeps.png"/>
          <p:cNvPicPr>
            <a:picLocks noGrp="1" noChangeAspect="1"/>
          </p:cNvPicPr>
          <p:nvPr>
            <p:ph idx="1"/>
          </p:nvPr>
        </p:nvPicPr>
        <p:blipFill>
          <a:blip r:embed="rId3">
            <a:extLst>
              <a:ext uri="{28A0092B-C50C-407E-A947-70E740481C1C}">
                <a14:useLocalDpi xmlns:a14="http://schemas.microsoft.com/office/drawing/2010/main" val="0"/>
              </a:ext>
            </a:extLst>
          </a:blip>
          <a:srcRect l="-113106" r="-113106"/>
          <a:stretch>
            <a:fillRect/>
          </a:stretch>
        </p:blipFill>
        <p:spPr>
          <a:xfrm>
            <a:off x="-1143000" y="950503"/>
            <a:ext cx="11161888" cy="5851049"/>
          </a:xfrm>
        </p:spPr>
      </p:pic>
    </p:spTree>
    <p:extLst>
      <p:ext uri="{BB962C8B-B14F-4D97-AF65-F5344CB8AC3E}">
        <p14:creationId xmlns:p14="http://schemas.microsoft.com/office/powerpoint/2010/main" val="331384059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FAA Policy</a:t>
            </a:r>
          </a:p>
          <a:p>
            <a:r>
              <a:rPr lang="en-US" sz="2800" b="1" dirty="0" smtClean="0"/>
              <a:t>NATCA Policy</a:t>
            </a:r>
          </a:p>
          <a:p>
            <a:pPr lvl="1"/>
            <a:r>
              <a:rPr lang="en-US" sz="2600" b="1" dirty="0" smtClean="0"/>
              <a:t>Contact </a:t>
            </a:r>
            <a:r>
              <a:rPr lang="en-US" sz="2600" b="1" dirty="0" smtClean="0"/>
              <a:t>Sarah McCann </a:t>
            </a:r>
            <a:r>
              <a:rPr lang="en-US" sz="2600" b="1" dirty="0" smtClean="0"/>
              <a:t>if considering or planning to set up an account</a:t>
            </a:r>
          </a:p>
          <a:p>
            <a:pPr lvl="1"/>
            <a:r>
              <a:rPr lang="en-US" sz="2600" b="1" dirty="0" smtClean="0"/>
              <a:t>Guidance</a:t>
            </a:r>
          </a:p>
          <a:p>
            <a:pPr lvl="1"/>
            <a:r>
              <a:rPr lang="en-US" sz="2600" b="1" dirty="0" smtClean="0"/>
              <a:t>Master list of other accounts</a:t>
            </a:r>
          </a:p>
          <a:p>
            <a:pPr marL="365760" lvl="1" indent="0">
              <a:buNone/>
            </a:pPr>
            <a:endParaRPr lang="en-US" sz="2600" b="1" dirty="0" smtClean="0"/>
          </a:p>
        </p:txBody>
      </p:sp>
      <p:sp>
        <p:nvSpPr>
          <p:cNvPr id="3" name="Title 2"/>
          <p:cNvSpPr>
            <a:spLocks noGrp="1"/>
          </p:cNvSpPr>
          <p:nvPr>
            <p:ph type="title"/>
          </p:nvPr>
        </p:nvSpPr>
        <p:spPr/>
        <p:txBody>
          <a:bodyPr/>
          <a:lstStyle/>
          <a:p>
            <a:r>
              <a:rPr lang="en-US" dirty="0" smtClean="0"/>
              <a:t>Social media: Policies</a:t>
            </a:r>
            <a:endParaRPr lang="en-US" dirty="0"/>
          </a:p>
        </p:txBody>
      </p:sp>
    </p:spTree>
    <p:extLst>
      <p:ext uri="{BB962C8B-B14F-4D97-AF65-F5344CB8AC3E}">
        <p14:creationId xmlns:p14="http://schemas.microsoft.com/office/powerpoint/2010/main" val="363135304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1792"/>
            <a:ext cx="8229600" cy="4046968"/>
          </a:xfrm>
        </p:spPr>
        <p:txBody>
          <a:bodyPr>
            <a:normAutofit lnSpcReduction="10000"/>
          </a:bodyPr>
          <a:lstStyle/>
          <a:p>
            <a:r>
              <a:rPr lang="en-US" dirty="0" smtClean="0"/>
              <a:t>Facebook</a:t>
            </a:r>
          </a:p>
          <a:p>
            <a:pPr lvl="1"/>
            <a:r>
              <a:rPr lang="en-US" dirty="0" smtClean="0"/>
              <a:t>NATCA</a:t>
            </a:r>
          </a:p>
          <a:p>
            <a:r>
              <a:rPr lang="en-US" dirty="0" smtClean="0"/>
              <a:t>Twitter</a:t>
            </a:r>
          </a:p>
          <a:p>
            <a:pPr lvl="1"/>
            <a:r>
              <a:rPr lang="en-US" dirty="0" smtClean="0"/>
              <a:t>@NATCA</a:t>
            </a:r>
          </a:p>
          <a:p>
            <a:r>
              <a:rPr lang="en-US" dirty="0" err="1" smtClean="0"/>
              <a:t>Instagram</a:t>
            </a:r>
            <a:endParaRPr lang="en-US" dirty="0" smtClean="0"/>
          </a:p>
          <a:p>
            <a:pPr lvl="1"/>
            <a:r>
              <a:rPr lang="en-US" dirty="0" smtClean="0"/>
              <a:t>NATCA National</a:t>
            </a:r>
          </a:p>
          <a:p>
            <a:r>
              <a:rPr lang="en-US" dirty="0" smtClean="0"/>
              <a:t>LinkedIn</a:t>
            </a:r>
          </a:p>
          <a:p>
            <a:pPr lvl="1"/>
            <a:r>
              <a:rPr lang="en-US" dirty="0" smtClean="0"/>
              <a:t>Company page for National Air Traffic Controllers Association</a:t>
            </a:r>
          </a:p>
          <a:p>
            <a:r>
              <a:rPr lang="en-US" dirty="0"/>
              <a:t>Flickr</a:t>
            </a:r>
          </a:p>
          <a:p>
            <a:pPr lvl="1"/>
            <a:r>
              <a:rPr lang="en-US" dirty="0" smtClean="0"/>
              <a:t>NATCA</a:t>
            </a:r>
            <a:endParaRPr lang="en-US" dirty="0"/>
          </a:p>
          <a:p>
            <a:r>
              <a:rPr lang="en-US" dirty="0"/>
              <a:t>YouTube</a:t>
            </a:r>
          </a:p>
          <a:p>
            <a:pPr lvl="1"/>
            <a:r>
              <a:rPr lang="en-US" dirty="0"/>
              <a:t>NATCA National</a:t>
            </a:r>
          </a:p>
          <a:p>
            <a:pPr lvl="1"/>
            <a:endParaRPr lang="en-US" dirty="0"/>
          </a:p>
        </p:txBody>
      </p:sp>
      <p:sp>
        <p:nvSpPr>
          <p:cNvPr id="2" name="Title 1"/>
          <p:cNvSpPr>
            <a:spLocks noGrp="1"/>
          </p:cNvSpPr>
          <p:nvPr>
            <p:ph type="title"/>
          </p:nvPr>
        </p:nvSpPr>
        <p:spPr/>
        <p:txBody>
          <a:bodyPr/>
          <a:lstStyle/>
          <a:p>
            <a:r>
              <a:rPr lang="en-US" b="1" dirty="0" smtClean="0"/>
              <a:t>SHAMELESS PLUG</a:t>
            </a:r>
            <a:endParaRPr lang="en-US" b="1" dirty="0"/>
          </a:p>
        </p:txBody>
      </p:sp>
    </p:spTree>
    <p:extLst>
      <p:ext uri="{BB962C8B-B14F-4D97-AF65-F5344CB8AC3E}">
        <p14:creationId xmlns:p14="http://schemas.microsoft.com/office/powerpoint/2010/main" val="3244684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b6IDRMW4AEkqH1.jpg"/>
          <p:cNvPicPr>
            <a:picLocks noGrp="1" noChangeAspect="1"/>
          </p:cNvPicPr>
          <p:nvPr>
            <p:ph idx="1"/>
          </p:nvPr>
        </p:nvPicPr>
        <p:blipFill>
          <a:blip r:embed="rId3">
            <a:extLst>
              <a:ext uri="{28A0092B-C50C-407E-A947-70E740481C1C}">
                <a14:useLocalDpi xmlns:a14="http://schemas.microsoft.com/office/drawing/2010/main" val="0"/>
              </a:ext>
            </a:extLst>
          </a:blip>
          <a:srcRect l="-45384" r="-45384"/>
          <a:stretch>
            <a:fillRect/>
          </a:stretch>
        </p:blipFill>
        <p:spPr>
          <a:xfrm>
            <a:off x="-705557" y="1521514"/>
            <a:ext cx="10047112" cy="5266685"/>
          </a:xfrm>
        </p:spPr>
      </p:pic>
      <p:sp>
        <p:nvSpPr>
          <p:cNvPr id="3" name="Title 2"/>
          <p:cNvSpPr>
            <a:spLocks noGrp="1"/>
          </p:cNvSpPr>
          <p:nvPr>
            <p:ph type="title"/>
          </p:nvPr>
        </p:nvSpPr>
        <p:spPr/>
        <p:txBody>
          <a:bodyPr/>
          <a:lstStyle/>
          <a:p>
            <a:r>
              <a:rPr lang="en-US" dirty="0" smtClean="0"/>
              <a:t>Why SOCIAL MEDIA?</a:t>
            </a:r>
            <a:endParaRPr lang="en-US" dirty="0"/>
          </a:p>
        </p:txBody>
      </p:sp>
    </p:spTree>
    <p:extLst>
      <p:ext uri="{BB962C8B-B14F-4D97-AF65-F5344CB8AC3E}">
        <p14:creationId xmlns:p14="http://schemas.microsoft.com/office/powerpoint/2010/main" val="8441979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ocial-media-explained-social-media-strategies.jpg"/>
          <p:cNvPicPr>
            <a:picLocks noGrp="1" noChangeAspect="1"/>
          </p:cNvPicPr>
          <p:nvPr>
            <p:ph idx="1"/>
          </p:nvPr>
        </p:nvPicPr>
        <p:blipFill>
          <a:blip r:embed="rId3">
            <a:extLst>
              <a:ext uri="{28A0092B-C50C-407E-A947-70E740481C1C}">
                <a14:useLocalDpi xmlns:a14="http://schemas.microsoft.com/office/drawing/2010/main" val="0"/>
              </a:ext>
            </a:extLst>
          </a:blip>
          <a:srcRect l="-21538" r="-21538"/>
          <a:stretch>
            <a:fillRect/>
          </a:stretch>
        </p:blipFill>
        <p:spPr>
          <a:xfrm>
            <a:off x="354367" y="1831959"/>
            <a:ext cx="8407893" cy="4407408"/>
          </a:xfrm>
        </p:spPr>
      </p:pic>
      <p:sp>
        <p:nvSpPr>
          <p:cNvPr id="3" name="Title 2"/>
          <p:cNvSpPr>
            <a:spLocks noGrp="1"/>
          </p:cNvSpPr>
          <p:nvPr>
            <p:ph type="title"/>
          </p:nvPr>
        </p:nvSpPr>
        <p:spPr/>
        <p:txBody>
          <a:bodyPr/>
          <a:lstStyle/>
          <a:p>
            <a:r>
              <a:rPr lang="en-US" dirty="0" smtClean="0"/>
              <a:t>How to start: Pick a platform</a:t>
            </a:r>
            <a:endParaRPr lang="en-US" dirty="0"/>
          </a:p>
        </p:txBody>
      </p:sp>
    </p:spTree>
    <p:extLst>
      <p:ext uri="{BB962C8B-B14F-4D97-AF65-F5344CB8AC3E}">
        <p14:creationId xmlns:p14="http://schemas.microsoft.com/office/powerpoint/2010/main" val="34627844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dirty="0" smtClean="0"/>
              <a:t>Page vs. Profile vs. Group</a:t>
            </a:r>
            <a:endParaRPr lang="en-US" sz="2800" dirty="0"/>
          </a:p>
          <a:p>
            <a:r>
              <a:rPr lang="en-US" sz="2600" dirty="0" smtClean="0"/>
              <a:t>Page is best for </a:t>
            </a:r>
            <a:r>
              <a:rPr lang="en-US" sz="2600" dirty="0"/>
              <a:t>function, interaction and </a:t>
            </a:r>
            <a:r>
              <a:rPr lang="en-US" sz="2600" dirty="0" smtClean="0"/>
              <a:t>followers</a:t>
            </a:r>
          </a:p>
          <a:p>
            <a:pPr lvl="2"/>
            <a:r>
              <a:rPr lang="en-US" sz="2200" dirty="0"/>
              <a:t>Scheduling posts</a:t>
            </a:r>
          </a:p>
          <a:p>
            <a:pPr lvl="2"/>
            <a:r>
              <a:rPr lang="en-US" sz="2200" dirty="0" smtClean="0"/>
              <a:t>Insights</a:t>
            </a:r>
            <a:r>
              <a:rPr lang="en-US" sz="2200" dirty="0"/>
              <a:t>, analytics</a:t>
            </a:r>
          </a:p>
          <a:p>
            <a:pPr lvl="2"/>
            <a:r>
              <a:rPr lang="en-US" sz="2200" dirty="0"/>
              <a:t>Editing capabilities for posts</a:t>
            </a:r>
          </a:p>
          <a:p>
            <a:pPr lvl="2"/>
            <a:r>
              <a:rPr lang="en-US" sz="2200" dirty="0"/>
              <a:t>Accountability for posts</a:t>
            </a:r>
          </a:p>
          <a:p>
            <a:pPr lvl="2"/>
            <a:r>
              <a:rPr lang="en-US" sz="2400" dirty="0" smtClean="0"/>
              <a:t>Can link to other outlets on page</a:t>
            </a:r>
            <a:endParaRPr lang="en-US" sz="2400" dirty="0"/>
          </a:p>
        </p:txBody>
      </p:sp>
      <p:sp>
        <p:nvSpPr>
          <p:cNvPr id="2" name="Title 1"/>
          <p:cNvSpPr>
            <a:spLocks noGrp="1"/>
          </p:cNvSpPr>
          <p:nvPr>
            <p:ph type="title"/>
          </p:nvPr>
        </p:nvSpPr>
        <p:spPr/>
        <p:txBody>
          <a:bodyPr>
            <a:normAutofit/>
          </a:bodyPr>
          <a:lstStyle/>
          <a:p>
            <a:r>
              <a:rPr lang="en-US" b="1" dirty="0" smtClean="0"/>
              <a:t>HOW TO START: Facebook</a:t>
            </a:r>
            <a:endParaRPr lang="en-US" b="1" dirty="0"/>
          </a:p>
        </p:txBody>
      </p:sp>
    </p:spTree>
    <p:extLst>
      <p:ext uri="{BB962C8B-B14F-4D97-AF65-F5344CB8AC3E}">
        <p14:creationId xmlns:p14="http://schemas.microsoft.com/office/powerpoint/2010/main" val="4171402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dirty="0" smtClean="0"/>
              <a:t>Posts of 140-characters</a:t>
            </a:r>
          </a:p>
          <a:p>
            <a:r>
              <a:rPr lang="en-US" sz="2800" b="1" dirty="0" smtClean="0"/>
              <a:t>Can include photos or 30 second video</a:t>
            </a:r>
          </a:p>
          <a:p>
            <a:r>
              <a:rPr lang="en-US" sz="2800" b="1" dirty="0" err="1" smtClean="0"/>
              <a:t>Hashtags</a:t>
            </a:r>
            <a:endParaRPr lang="en-US" sz="2800" b="1" dirty="0" smtClean="0"/>
          </a:p>
          <a:p>
            <a:r>
              <a:rPr lang="en-US" sz="2800" b="1" dirty="0" smtClean="0"/>
              <a:t>Easily switch from personal to business account</a:t>
            </a:r>
          </a:p>
          <a:p>
            <a:r>
              <a:rPr lang="en-US" sz="2800" b="1" dirty="0" smtClean="0"/>
              <a:t>Cannot edit</a:t>
            </a:r>
            <a:endParaRPr lang="en-US" sz="2800" dirty="0" smtClean="0"/>
          </a:p>
          <a:p>
            <a:pPr lvl="1"/>
            <a:endParaRPr lang="en-US" sz="2600" dirty="0"/>
          </a:p>
        </p:txBody>
      </p:sp>
      <p:sp>
        <p:nvSpPr>
          <p:cNvPr id="2" name="Title 1"/>
          <p:cNvSpPr>
            <a:spLocks noGrp="1"/>
          </p:cNvSpPr>
          <p:nvPr>
            <p:ph type="title"/>
          </p:nvPr>
        </p:nvSpPr>
        <p:spPr/>
        <p:txBody>
          <a:bodyPr>
            <a:normAutofit/>
          </a:bodyPr>
          <a:lstStyle/>
          <a:p>
            <a:r>
              <a:rPr lang="en-US" b="1" dirty="0" smtClean="0"/>
              <a:t>HOW TO STAR: Twitter</a:t>
            </a:r>
            <a:endParaRPr lang="en-US" b="1" dirty="0"/>
          </a:p>
        </p:txBody>
      </p:sp>
    </p:spTree>
    <p:extLst>
      <p:ext uri="{BB962C8B-B14F-4D97-AF65-F5344CB8AC3E}">
        <p14:creationId xmlns:p14="http://schemas.microsoft.com/office/powerpoint/2010/main" val="3678762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800" b="1" dirty="0" smtClean="0"/>
              <a:t>Post photos, videos and text</a:t>
            </a:r>
          </a:p>
          <a:p>
            <a:pPr lvl="1"/>
            <a:r>
              <a:rPr lang="en-US" sz="2600" b="1" dirty="0" smtClean="0"/>
              <a:t>Up to one minute long videos now</a:t>
            </a:r>
          </a:p>
          <a:p>
            <a:pPr lvl="1"/>
            <a:r>
              <a:rPr lang="en-US" sz="2600" b="1" dirty="0"/>
              <a:t>Can now </a:t>
            </a:r>
            <a:r>
              <a:rPr lang="en-US" sz="2600" b="1" dirty="0" smtClean="0"/>
              <a:t>zoom</a:t>
            </a:r>
          </a:p>
          <a:p>
            <a:r>
              <a:rPr lang="en-US" sz="2800" b="1" dirty="0" smtClean="0"/>
              <a:t>Photo filters</a:t>
            </a:r>
          </a:p>
          <a:p>
            <a:r>
              <a:rPr lang="en-US" sz="2800" b="1" dirty="0" smtClean="0"/>
              <a:t>Links will not be clickable in text</a:t>
            </a:r>
          </a:p>
          <a:p>
            <a:r>
              <a:rPr lang="en-US" sz="2800" b="1" dirty="0" smtClean="0"/>
              <a:t>Can push through to Facebook, Twitter and other outlets</a:t>
            </a:r>
          </a:p>
          <a:p>
            <a:r>
              <a:rPr lang="en-US" sz="2800" b="1" dirty="0" smtClean="0"/>
              <a:t>Can easily toggle between personal and professional accounts</a:t>
            </a:r>
          </a:p>
          <a:p>
            <a:r>
              <a:rPr lang="en-US" sz="2800" b="1" dirty="0" smtClean="0"/>
              <a:t>Can edit posts</a:t>
            </a:r>
            <a:endParaRPr lang="en-US" sz="2800" dirty="0" smtClean="0"/>
          </a:p>
          <a:p>
            <a:pPr lvl="1"/>
            <a:endParaRPr lang="en-US" sz="2600" dirty="0"/>
          </a:p>
        </p:txBody>
      </p:sp>
      <p:sp>
        <p:nvSpPr>
          <p:cNvPr id="2" name="Title 1"/>
          <p:cNvSpPr>
            <a:spLocks noGrp="1"/>
          </p:cNvSpPr>
          <p:nvPr>
            <p:ph type="title"/>
          </p:nvPr>
        </p:nvSpPr>
        <p:spPr/>
        <p:txBody>
          <a:bodyPr>
            <a:normAutofit/>
          </a:bodyPr>
          <a:lstStyle/>
          <a:p>
            <a:r>
              <a:rPr lang="en-US" b="1" dirty="0" smtClean="0"/>
              <a:t>HOW TO START: </a:t>
            </a:r>
            <a:r>
              <a:rPr lang="en-US" b="1" dirty="0" err="1" smtClean="0"/>
              <a:t>Instagram</a:t>
            </a:r>
            <a:endParaRPr lang="en-US" b="1" dirty="0"/>
          </a:p>
        </p:txBody>
      </p:sp>
    </p:spTree>
    <p:extLst>
      <p:ext uri="{BB962C8B-B14F-4D97-AF65-F5344CB8AC3E}">
        <p14:creationId xmlns:p14="http://schemas.microsoft.com/office/powerpoint/2010/main" val="2984457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42081"/>
            <a:ext cx="8381260" cy="1054394"/>
          </a:xfrm>
        </p:spPr>
        <p:txBody>
          <a:bodyPr/>
          <a:lstStyle/>
          <a:p>
            <a:r>
              <a:rPr lang="en-US" b="1" dirty="0" smtClean="0"/>
              <a:t>FACEBOOK: A Page View</a:t>
            </a:r>
            <a:endParaRPr lang="en-US" b="1" dirty="0"/>
          </a:p>
        </p:txBody>
      </p:sp>
      <p:pic>
        <p:nvPicPr>
          <p:cNvPr id="5" name="Content Placeholder 4" descr="2016-08-31_1154.png"/>
          <p:cNvPicPr>
            <a:picLocks noGrp="1" noChangeAspect="1"/>
          </p:cNvPicPr>
          <p:nvPr>
            <p:ph idx="1"/>
          </p:nvPr>
        </p:nvPicPr>
        <p:blipFill>
          <a:blip r:embed="rId3">
            <a:extLst>
              <a:ext uri="{28A0092B-C50C-407E-A947-70E740481C1C}">
                <a14:useLocalDpi xmlns:a14="http://schemas.microsoft.com/office/drawing/2010/main" val="0"/>
              </a:ext>
            </a:extLst>
          </a:blip>
          <a:srcRect t="3502" b="3502"/>
          <a:stretch>
            <a:fillRect/>
          </a:stretch>
        </p:blipFill>
        <p:spPr>
          <a:xfrm>
            <a:off x="197556" y="1096963"/>
            <a:ext cx="8762260" cy="5761037"/>
          </a:xfrm>
        </p:spPr>
      </p:pic>
    </p:spTree>
    <p:extLst>
      <p:ext uri="{BB962C8B-B14F-4D97-AF65-F5344CB8AC3E}">
        <p14:creationId xmlns:p14="http://schemas.microsoft.com/office/powerpoint/2010/main" val="255083434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1066</TotalTime>
  <Words>2352</Words>
  <Application>Microsoft Macintosh PowerPoint</Application>
  <PresentationFormat>On-screen Show (4:3)</PresentationFormat>
  <Paragraphs>227</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Grid</vt:lpstr>
      <vt:lpstr>Utilizing Social media for your local</vt:lpstr>
      <vt:lpstr>Why Social Media?</vt:lpstr>
      <vt:lpstr>WHY SOCIAL MEDIA? </vt:lpstr>
      <vt:lpstr>Why SOCIAL MEDIA?</vt:lpstr>
      <vt:lpstr>How to start: Pick a platform</vt:lpstr>
      <vt:lpstr>HOW TO START: Facebook</vt:lpstr>
      <vt:lpstr>HOW TO STAR: Twitter</vt:lpstr>
      <vt:lpstr>HOW TO START: Instagram</vt:lpstr>
      <vt:lpstr>FACEBOOK: A Page View</vt:lpstr>
      <vt:lpstr>FACEBOOK: A Page View</vt:lpstr>
      <vt:lpstr>FACEBOOK: A Page View</vt:lpstr>
      <vt:lpstr>FACEBOOK: A Page View</vt:lpstr>
      <vt:lpstr>Facebook: INSIGHTS TO YOUR PAGE</vt:lpstr>
      <vt:lpstr>FACEBOOK: A Page View</vt:lpstr>
      <vt:lpstr>BEST PRACTICES: Linking Accounts</vt:lpstr>
      <vt:lpstr>BEST PRACTICES: LINKING ACCOUNTS</vt:lpstr>
      <vt:lpstr>BEST Practices: content</vt:lpstr>
      <vt:lpstr>Best Practices: Frequency</vt:lpstr>
      <vt:lpstr>BEST Practices: HASHTAGS</vt:lpstr>
      <vt:lpstr>BEST Practices: Tagging</vt:lpstr>
      <vt:lpstr>Best Practices: Photos</vt:lpstr>
      <vt:lpstr>BEST PRACTICES: COMMENTS</vt:lpstr>
      <vt:lpstr>BEST PRACTICES: Tools</vt:lpstr>
      <vt:lpstr>BEST PRACTICES: TOOLS</vt:lpstr>
      <vt:lpstr>BEST PRACTICES: TOOLS</vt:lpstr>
      <vt:lpstr>Social Media: Gray Areas </vt:lpstr>
      <vt:lpstr>Social Media: Gray Areas</vt:lpstr>
      <vt:lpstr>Social Media: Gray Areas</vt:lpstr>
      <vt:lpstr>Social Media: Gray Areas</vt:lpstr>
      <vt:lpstr>Social media: Policies</vt:lpstr>
      <vt:lpstr>SHAMELESS PLUG</vt:lpstr>
    </vt:vector>
  </TitlesOfParts>
  <Company>NATCA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and Social Media</dc:title>
  <dc:creator>Amy Treutel</dc:creator>
  <cp:lastModifiedBy>Sarah Dunn</cp:lastModifiedBy>
  <cp:revision>319</cp:revision>
  <cp:lastPrinted>2014-09-19T18:19:00Z</cp:lastPrinted>
  <dcterms:created xsi:type="dcterms:W3CDTF">2014-09-08T14:01:57Z</dcterms:created>
  <dcterms:modified xsi:type="dcterms:W3CDTF">2017-01-09T17:15:47Z</dcterms:modified>
</cp:coreProperties>
</file>