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News Gothic MT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News Gothic MT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News Gothic MT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News Gothic MT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News Gothic MT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News Gothic MT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News Gothic MT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News Gothic MT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News Gothic MT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8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28738" y="1295400"/>
            <a:ext cx="6486525" cy="3152775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/>
          <a:p>
            <a:pPr fontAlgn="auto">
              <a:spcBef>
                <a:spcPts val="2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/>
            </a:pP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E673F-BDD9-4AAD-ABDA-A6833215D99F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4074B-06C4-4B15-9C0D-9F32415C4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C7C3A-090C-4139-835A-F47CA7E58B52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32498-B6C8-4879-9A87-A25B7148E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6A1C9-694E-4413-817E-EE8D345B50A1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6D283-0F76-4689-AC5C-2DEA94CED4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63550" indent="-463550">
              <a:spcBef>
                <a:spcPts val="600"/>
              </a:spcBef>
              <a:buSzPct val="90000"/>
              <a:defRPr sz="3600"/>
            </a:lvl1pPr>
            <a:lvl2pPr>
              <a:spcBef>
                <a:spcPts val="600"/>
              </a:spcBef>
              <a:buSzPct val="90000"/>
              <a:defRPr/>
            </a:lvl2pPr>
            <a:lvl3pPr>
              <a:spcBef>
                <a:spcPts val="600"/>
              </a:spcBef>
              <a:buSzPct val="90000"/>
              <a:defRPr sz="2800"/>
            </a:lvl3pPr>
            <a:lvl4pPr>
              <a:spcBef>
                <a:spcPts val="600"/>
              </a:spcBef>
              <a:buSzPct val="90000"/>
              <a:defRPr/>
            </a:lvl4pPr>
            <a:lvl5pPr>
              <a:spcBef>
                <a:spcPts val="600"/>
              </a:spcBef>
              <a:buSzPct val="90000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</a:t>
            </a:r>
            <a:r>
              <a:rPr lang="en-US" dirty="0" smtClean="0"/>
              <a:t>level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F3BFA-CE8A-4E5C-A738-4346DDBC795B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E5268-B121-4BC7-925D-DE08B6AF8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FF4AF-8776-490C-A4E5-8AAE61AFA66A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F9173-933B-4CE9-ABD2-F0ECF69C2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C7EF7-D417-4C48-8BA1-B0CA4DF0E700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8D26A-E301-4585-856C-D8727DFC2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9AB49-4833-46D8-873F-F4608107500A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052CC-F59C-4B10-B406-6C78528F8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41708-72B6-4718-9370-353681D029FD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72028-24E5-41D7-A6C3-137B0FABE3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C1CC0-F1AB-4B90-9D46-9BB9585848A3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02C76-47CB-4120-9659-B0ED09D4B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0F292-B90D-4FE3-9CF4-52972F77F099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AFCA8-CFAC-49A9-968C-C4869A0A9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49275" y="107950"/>
            <a:ext cx="80422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49275" y="1600200"/>
            <a:ext cx="80422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00" b="1" kern="1200">
          <a:solidFill>
            <a:schemeClr val="accent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MS PGothic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MS PGothic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MS PGothic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MS PGothic" pitchFamily="34" charset="-128"/>
        </a:defRPr>
      </a:lvl9pPr>
    </p:titleStyle>
    <p:bodyStyle>
      <a:lvl1pPr marL="349250" indent="-349250" algn="l" rtl="0" eaLnBrk="0" fontAlgn="base" hangingPunct="0">
        <a:spcBef>
          <a:spcPts val="2000"/>
        </a:spcBef>
        <a:spcAft>
          <a:spcPct val="0"/>
        </a:spcAft>
        <a:buClr>
          <a:srgbClr val="6FB7D7"/>
        </a:buClr>
        <a:buSzPct val="110000"/>
        <a:buFont typeface="Wingdings 2" pitchFamily="18" charset="2"/>
        <a:buChar char=""/>
        <a:defRPr sz="3600" kern="1200">
          <a:solidFill>
            <a:srgbClr val="595959"/>
          </a:solidFill>
          <a:latin typeface="+mn-lt"/>
          <a:ea typeface="MS PGothic" pitchFamily="34" charset="-128"/>
          <a:cs typeface="+mn-cs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18" charset="2"/>
        <a:buChar char=""/>
        <a:defRPr sz="3200" kern="1200">
          <a:solidFill>
            <a:srgbClr val="595959"/>
          </a:solidFill>
          <a:latin typeface="+mn-lt"/>
          <a:ea typeface="MS PGothic" pitchFamily="34" charset="-128"/>
          <a:cs typeface="+mn-cs"/>
        </a:defRPr>
      </a:lvl2pPr>
      <a:lvl3pPr marL="96837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18" charset="2"/>
        <a:buChar char=""/>
        <a:defRPr sz="2000" kern="1200">
          <a:solidFill>
            <a:srgbClr val="595959"/>
          </a:solidFill>
          <a:latin typeface="+mn-lt"/>
          <a:ea typeface="MS PGothic" pitchFamily="34" charset="-128"/>
          <a:cs typeface="+mn-cs"/>
        </a:defRPr>
      </a:lvl3pPr>
      <a:lvl4pPr marL="1263650" indent="-295275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18" charset="2"/>
        <a:buChar char=""/>
        <a:defRPr kern="1200">
          <a:solidFill>
            <a:srgbClr val="595959"/>
          </a:solidFill>
          <a:latin typeface="+mn-lt"/>
          <a:ea typeface="MS PGothic" pitchFamily="34" charset="-128"/>
          <a:cs typeface="+mn-cs"/>
        </a:defRPr>
      </a:lvl4pPr>
      <a:lvl5pPr marL="154622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18" charset="2"/>
        <a:buChar char=""/>
        <a:defRPr kern="1200">
          <a:solidFill>
            <a:srgbClr val="595959"/>
          </a:solidFill>
          <a:latin typeface="+mn-lt"/>
          <a:ea typeface="MS PGothic" pitchFamily="34" charset="-128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“</a:t>
            </a:r>
            <a:r>
              <a:rPr lang="en-US" smtClean="0"/>
              <a:t>The Art of Listening</a:t>
            </a:r>
            <a:r>
              <a:rPr lang="en-US" altLang="en-US" smtClean="0"/>
              <a:t>”</a:t>
            </a:r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Daniel W </a:t>
            </a:r>
            <a:r>
              <a:rPr lang="en-US" sz="2800" dirty="0" err="1" smtClean="0"/>
              <a:t>Zenga</a:t>
            </a:r>
            <a:r>
              <a:rPr lang="en-US" sz="2800" dirty="0" smtClean="0"/>
              <a:t> </a:t>
            </a:r>
            <a:r>
              <a:rPr lang="en-US" sz="2800" dirty="0" err="1" smtClean="0"/>
              <a:t>Ed.D,LP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“</a:t>
            </a:r>
            <a:r>
              <a:rPr lang="en-US" smtClean="0"/>
              <a:t>Influences</a:t>
            </a:r>
            <a:r>
              <a:rPr lang="en-US" altLang="en-US" smtClean="0"/>
              <a:t>”</a:t>
            </a:r>
            <a:endParaRPr lang="en-US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dirty="0" smtClean="0"/>
              <a:t>Heredity</a:t>
            </a:r>
            <a:endParaRPr lang="en-US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dirty="0" smtClean="0"/>
              <a:t>Family </a:t>
            </a:r>
            <a:r>
              <a:rPr lang="en-US" dirty="0" smtClean="0"/>
              <a:t>Atmosphere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dirty="0" smtClean="0"/>
              <a:t>Family </a:t>
            </a:r>
            <a:r>
              <a:rPr lang="en-US" dirty="0" smtClean="0"/>
              <a:t>Values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dirty="0" smtClean="0"/>
              <a:t>Guiding </a:t>
            </a:r>
            <a:r>
              <a:rPr lang="en-US" dirty="0" smtClean="0"/>
              <a:t>Lines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dirty="0" smtClean="0"/>
              <a:t>Culture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“</a:t>
            </a:r>
            <a:r>
              <a:rPr lang="en-US" dirty="0" smtClean="0"/>
              <a:t>Common Pilot Characteristics</a:t>
            </a:r>
            <a:r>
              <a:rPr lang="en-US" altLang="en-US" dirty="0" smtClean="0"/>
              <a:t>”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200" dirty="0" smtClean="0"/>
              <a:t>Physically and Mentally Healthy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 smtClean="0"/>
              <a:t>Self-Sufficient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 smtClean="0"/>
              <a:t>Concerned about Modifying Environment rather than Changing our own Behavior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 smtClean="0"/>
              <a:t>Prefer Short Range Goals- Immediate feedback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 smtClean="0"/>
              <a:t>Excitement Seekers   </a:t>
            </a:r>
            <a:r>
              <a:rPr lang="en-US" dirty="0" smtClean="0"/>
              <a:t>        </a:t>
            </a:r>
          </a:p>
          <a:p>
            <a:pPr algn="r">
              <a:buNone/>
            </a:pPr>
            <a:r>
              <a:rPr lang="en-US" dirty="0" smtClean="0"/>
              <a:t>                                                  </a:t>
            </a:r>
            <a:r>
              <a:rPr lang="en-US" sz="2400" dirty="0" smtClean="0"/>
              <a:t>(</a:t>
            </a:r>
            <a:r>
              <a:rPr lang="en-US" sz="2400" dirty="0" err="1" smtClean="0"/>
              <a:t>Skiados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“</a:t>
            </a:r>
            <a:r>
              <a:rPr lang="en-US" smtClean="0"/>
              <a:t>Common Pilot Characteristics</a:t>
            </a:r>
            <a:r>
              <a:rPr lang="en-US" altLang="en-US" smtClean="0"/>
              <a:t>”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199"/>
            <a:ext cx="8042275" cy="5257801"/>
          </a:xfrm>
        </p:spPr>
        <p:txBody>
          <a:bodyPr rtlCol="0">
            <a:noAutofit/>
          </a:bodyPr>
          <a:lstStyle/>
          <a:p>
            <a:pPr marL="688975" indent="-688975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 startAt="6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Intelligent-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Concrete, Practical, Linear</a:t>
            </a:r>
          </a:p>
          <a:p>
            <a:pPr marL="688975" indent="-688975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 startAt="6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Competitive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  <a:p>
            <a:pPr marL="688975" indent="-688975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 startAt="6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Suspicious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  <a:p>
            <a:pPr marL="688975" indent="-688975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 startAt="6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Long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Memories for Perceived Injustices</a:t>
            </a:r>
          </a:p>
          <a:p>
            <a:pPr marL="688975" indent="-688975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 startAt="6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Analytical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vs. Feeling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Oriented</a:t>
            </a:r>
          </a:p>
          <a:p>
            <a:pPr marL="457200" indent="-457200" algn="r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sz="2400" dirty="0" smtClean="0"/>
              <a:t>(</a:t>
            </a:r>
            <a:r>
              <a:rPr lang="en-US" sz="2400" dirty="0" err="1" smtClean="0"/>
              <a:t>Skiados</a:t>
            </a:r>
            <a:r>
              <a:rPr lang="en-US" sz="2400" dirty="0" smtClean="0"/>
              <a:t>)</a:t>
            </a:r>
          </a:p>
          <a:p>
            <a:pPr marL="457200" indent="-457200" algn="r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 startAt="6"/>
              <a:defRPr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“</a:t>
            </a:r>
            <a:r>
              <a:rPr lang="en-US" smtClean="0"/>
              <a:t>Generation X</a:t>
            </a:r>
            <a:r>
              <a:rPr lang="en-US" altLang="en-US" smtClean="0"/>
              <a:t>”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509588" indent="-509588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Less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Respect for Authority</a:t>
            </a:r>
          </a:p>
          <a:p>
            <a:pPr marL="509588" indent="-509588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Strong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Desire for Rules to be Justified</a:t>
            </a:r>
          </a:p>
          <a:p>
            <a:pPr marL="509588" indent="-509588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Expect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Rules Should be Flexible and Negotiable</a:t>
            </a:r>
          </a:p>
          <a:p>
            <a:pPr marL="509588" indent="-509588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Very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High Expectations</a:t>
            </a:r>
          </a:p>
          <a:p>
            <a:pPr marL="509588" indent="-509588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Intrinsic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Sense of Entitlement</a:t>
            </a:r>
          </a:p>
          <a:p>
            <a:pPr marL="0" indent="0" algn="r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None/>
              <a:defRPr/>
            </a:pPr>
            <a:r>
              <a:rPr lang="en-US" sz="30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(</a:t>
            </a:r>
            <a:r>
              <a:rPr lang="en-US" sz="30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Wilson 2005)</a:t>
            </a:r>
            <a:endParaRPr lang="en-US" sz="3000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“</a:t>
            </a:r>
            <a:r>
              <a:rPr lang="en-US" smtClean="0"/>
              <a:t>Generation X</a:t>
            </a:r>
            <a:r>
              <a:rPr lang="en-US" altLang="en-US" smtClean="0"/>
              <a:t>”</a:t>
            </a:r>
            <a:endParaRPr lang="en-US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 eaLnBrk="1" hangingPunct="1">
              <a:buFont typeface="+mj-lt"/>
              <a:buAutoNum type="arabicPeriod" startAt="6"/>
            </a:pPr>
            <a:r>
              <a:rPr lang="en-US" dirty="0" smtClean="0"/>
              <a:t>Short </a:t>
            </a:r>
            <a:r>
              <a:rPr lang="en-US" dirty="0" smtClean="0"/>
              <a:t>Time Horizons</a:t>
            </a:r>
          </a:p>
          <a:p>
            <a:pPr marL="742950" indent="-742950" eaLnBrk="1" hangingPunct="1">
              <a:buFont typeface="+mj-lt"/>
              <a:buAutoNum type="arabicPeriod" startAt="6"/>
            </a:pPr>
            <a:r>
              <a:rPr lang="en-US" dirty="0" smtClean="0"/>
              <a:t>Expectation </a:t>
            </a:r>
            <a:r>
              <a:rPr lang="en-US" dirty="0" smtClean="0"/>
              <a:t>of Rapid Advancement at Work</a:t>
            </a:r>
          </a:p>
          <a:p>
            <a:pPr marL="742950" indent="-742950" eaLnBrk="1" hangingPunct="1">
              <a:buFont typeface="+mj-lt"/>
              <a:buAutoNum type="arabicPeriod" startAt="6"/>
            </a:pPr>
            <a:r>
              <a:rPr lang="en-US" dirty="0" smtClean="0"/>
              <a:t>Little </a:t>
            </a:r>
            <a:r>
              <a:rPr lang="en-US" dirty="0" smtClean="0"/>
              <a:t>Expectation at Current Job as a Life-long Career</a:t>
            </a:r>
          </a:p>
          <a:p>
            <a:pPr marL="742950" indent="-742950" eaLnBrk="1" hangingPunct="1">
              <a:buFont typeface="+mj-lt"/>
              <a:buAutoNum type="arabicPeriod" startAt="6"/>
            </a:pPr>
            <a:r>
              <a:rPr lang="en-US" dirty="0" smtClean="0"/>
              <a:t>Likes </a:t>
            </a:r>
            <a:r>
              <a:rPr lang="en-US" dirty="0" smtClean="0"/>
              <a:t>the idea of </a:t>
            </a:r>
            <a:r>
              <a:rPr lang="en-US" altLang="en-US" dirty="0" smtClean="0"/>
              <a:t>“</a:t>
            </a:r>
            <a:r>
              <a:rPr lang="en-US" dirty="0" smtClean="0"/>
              <a:t>Job Hopping</a:t>
            </a:r>
            <a:r>
              <a:rPr lang="en-US" altLang="en-US" dirty="0" smtClean="0"/>
              <a:t>”</a:t>
            </a:r>
            <a:endParaRPr lang="en-US" dirty="0" smtClean="0"/>
          </a:p>
          <a:p>
            <a:pPr marL="742950" indent="-742950" eaLnBrk="1" hangingPunct="1">
              <a:buFont typeface="+mj-lt"/>
              <a:buAutoNum type="arabicPeriod" startAt="6"/>
            </a:pPr>
            <a:r>
              <a:rPr lang="en-US" dirty="0" smtClean="0"/>
              <a:t>Very </a:t>
            </a:r>
            <a:r>
              <a:rPr lang="en-US" dirty="0" smtClean="0"/>
              <a:t>Strong Willingness to Strike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0 heart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749" r="-433"/>
          <a:stretch>
            <a:fillRect/>
          </a:stretch>
        </p:blipFill>
        <p:spPr>
          <a:xfrm>
            <a:off x="971550" y="1166813"/>
            <a:ext cx="3332163" cy="4584700"/>
          </a:xfrm>
          <a:effectLst>
            <a:outerShdw blurRad="292100" dist="139700" dir="2700000" algn="tl" rotWithShape="0">
              <a:srgbClr val="333333">
                <a:alpha val="64999"/>
              </a:srgbClr>
            </a:outerShdw>
          </a:effectLst>
        </p:spPr>
      </p:pic>
      <p:pic>
        <p:nvPicPr>
          <p:cNvPr id="5" name="Picture 4" descr="10 diamond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8550" y="1166813"/>
            <a:ext cx="3302000" cy="458470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“</a:t>
            </a:r>
            <a:r>
              <a:rPr lang="en-US" dirty="0" smtClean="0"/>
              <a:t>Conflict</a:t>
            </a:r>
            <a:r>
              <a:rPr lang="en-US" altLang="en-US" dirty="0" smtClean="0"/>
              <a:t>”</a:t>
            </a:r>
            <a:endParaRPr lang="en-US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9913" indent="-569913">
              <a:buFont typeface="+mj-lt"/>
              <a:buAutoNum type="arabicPeriod"/>
            </a:pPr>
            <a:r>
              <a:rPr lang="en-US" dirty="0" smtClean="0"/>
              <a:t>Deny</a:t>
            </a:r>
          </a:p>
          <a:p>
            <a:pPr marL="569913" indent="-569913">
              <a:buFont typeface="+mj-lt"/>
              <a:buAutoNum type="arabicPeriod"/>
            </a:pPr>
            <a:r>
              <a:rPr lang="en-US" dirty="0" smtClean="0"/>
              <a:t>Rationalize</a:t>
            </a:r>
          </a:p>
          <a:p>
            <a:pPr marL="569913" indent="-569913">
              <a:buFont typeface="+mj-lt"/>
              <a:buAutoNum type="arabicPeriod"/>
            </a:pPr>
            <a:r>
              <a:rPr lang="en-US" dirty="0" smtClean="0"/>
              <a:t>Doesn</a:t>
            </a:r>
            <a:r>
              <a:rPr lang="en-US" altLang="en-US" dirty="0" smtClean="0"/>
              <a:t>’</a:t>
            </a:r>
            <a:r>
              <a:rPr lang="en-US" dirty="0" smtClean="0"/>
              <a:t>t See it</a:t>
            </a:r>
          </a:p>
          <a:p>
            <a:pPr marL="569913" indent="-569913">
              <a:buFont typeface="+mj-lt"/>
              <a:buAutoNum type="arabicPeriod"/>
            </a:pPr>
            <a:r>
              <a:rPr lang="en-US" dirty="0" smtClean="0"/>
              <a:t>Change the Experience</a:t>
            </a:r>
          </a:p>
          <a:p>
            <a:pPr marL="569913" indent="-569913">
              <a:buFont typeface="+mj-lt"/>
              <a:buAutoNum type="arabicPeriod"/>
            </a:pPr>
            <a:r>
              <a:rPr lang="en-US" dirty="0" smtClean="0"/>
              <a:t>Does Not Change the Rule</a:t>
            </a: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“</a:t>
            </a:r>
            <a:r>
              <a:rPr lang="en-US" smtClean="0"/>
              <a:t>Communication Tips</a:t>
            </a:r>
            <a:r>
              <a:rPr lang="en-US" altLang="en-US" smtClean="0"/>
              <a:t>”</a:t>
            </a:r>
            <a:endParaRPr lang="en-US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9588" indent="-509588" eaLnBrk="1" hangingPunct="1">
              <a:buFont typeface="+mj-lt"/>
              <a:buAutoNum type="arabicPeriod"/>
            </a:pPr>
            <a:r>
              <a:rPr lang="en-US" dirty="0" smtClean="0"/>
              <a:t>Observe </a:t>
            </a:r>
            <a:r>
              <a:rPr lang="en-US" dirty="0" smtClean="0"/>
              <a:t>Your Behavior</a:t>
            </a:r>
          </a:p>
          <a:p>
            <a:pPr marL="509588" indent="-509588" eaLnBrk="1" hangingPunct="1">
              <a:buFont typeface="+mj-lt"/>
              <a:buAutoNum type="arabicPeriod"/>
            </a:pPr>
            <a:r>
              <a:rPr lang="en-US" dirty="0" smtClean="0"/>
              <a:t>Be </a:t>
            </a:r>
            <a:r>
              <a:rPr lang="en-US" dirty="0" smtClean="0"/>
              <a:t>Flexible</a:t>
            </a:r>
          </a:p>
          <a:p>
            <a:pPr marL="509588" indent="-509588" eaLnBrk="1" hangingPunct="1">
              <a:buFont typeface="+mj-lt"/>
              <a:buAutoNum type="arabicPeriod"/>
            </a:pPr>
            <a:r>
              <a:rPr lang="en-US" dirty="0" smtClean="0"/>
              <a:t>Make </a:t>
            </a:r>
            <a:r>
              <a:rPr lang="en-US" dirty="0" smtClean="0"/>
              <a:t>an Effort to Understand Others</a:t>
            </a:r>
          </a:p>
          <a:p>
            <a:pPr marL="509588" indent="-509588" eaLnBrk="1" hangingPunct="1">
              <a:buFont typeface="+mj-lt"/>
              <a:buAutoNum type="arabicPeriod"/>
            </a:pPr>
            <a:r>
              <a:rPr lang="en-US" dirty="0" smtClean="0"/>
              <a:t>Accept </a:t>
            </a:r>
            <a:r>
              <a:rPr lang="en-US" dirty="0" smtClean="0"/>
              <a:t>Change</a:t>
            </a:r>
          </a:p>
          <a:p>
            <a:pPr marL="509588" indent="-509588" eaLnBrk="1" hangingPunct="1">
              <a:buFont typeface="+mj-lt"/>
              <a:buAutoNum type="arabicPeriod"/>
            </a:pPr>
            <a:r>
              <a:rPr lang="en-US" dirty="0" smtClean="0"/>
              <a:t>Don</a:t>
            </a:r>
            <a:r>
              <a:rPr lang="en-US" altLang="en-US" dirty="0" smtClean="0"/>
              <a:t>’</a:t>
            </a:r>
            <a:r>
              <a:rPr lang="en-US" dirty="0" smtClean="0"/>
              <a:t>t </a:t>
            </a:r>
            <a:r>
              <a:rPr lang="en-US" dirty="0" smtClean="0"/>
              <a:t>Take it Personally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“</a:t>
            </a:r>
            <a:r>
              <a:rPr lang="en-US" smtClean="0"/>
              <a:t>Effective Listening</a:t>
            </a:r>
            <a:r>
              <a:rPr lang="en-US" altLang="en-US" smtClean="0"/>
              <a:t>”</a:t>
            </a:r>
            <a:endParaRPr lang="en-US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65138" indent="-465138" eaLnBrk="1" hangingPunct="1">
              <a:buFont typeface="+mj-lt"/>
              <a:buAutoNum type="arabicPeriod"/>
            </a:pPr>
            <a:r>
              <a:rPr lang="en-US" dirty="0" smtClean="0"/>
              <a:t>Stop </a:t>
            </a:r>
            <a:r>
              <a:rPr lang="en-US" dirty="0" smtClean="0"/>
              <a:t>Talking</a:t>
            </a:r>
          </a:p>
          <a:p>
            <a:pPr marL="465138" indent="-465138" eaLnBrk="1" hangingPunct="1">
              <a:buFont typeface="+mj-lt"/>
              <a:buAutoNum type="arabicPeriod"/>
            </a:pPr>
            <a:r>
              <a:rPr lang="en-US" dirty="0" smtClean="0"/>
              <a:t>Try </a:t>
            </a:r>
            <a:r>
              <a:rPr lang="en-US" dirty="0" smtClean="0"/>
              <a:t>to put yourself in the others place</a:t>
            </a:r>
          </a:p>
          <a:p>
            <a:pPr marL="465138" indent="-465138" eaLnBrk="1" hangingPunct="1">
              <a:buFont typeface="+mj-lt"/>
              <a:buAutoNum type="arabicPeriod"/>
            </a:pPr>
            <a:r>
              <a:rPr lang="en-US" dirty="0" smtClean="0"/>
              <a:t>Take </a:t>
            </a:r>
            <a:r>
              <a:rPr lang="en-US" dirty="0" smtClean="0"/>
              <a:t>your cues for response or action from what the person is saying</a:t>
            </a:r>
          </a:p>
          <a:p>
            <a:pPr marL="465138" indent="-465138" eaLnBrk="1" hangingPunct="1">
              <a:buFont typeface="+mj-lt"/>
              <a:buAutoNum type="arabicPeriod"/>
            </a:pPr>
            <a:r>
              <a:rPr lang="en-US" dirty="0" smtClean="0"/>
              <a:t>Don</a:t>
            </a:r>
            <a:r>
              <a:rPr lang="en-US" altLang="en-US" dirty="0" smtClean="0"/>
              <a:t>’</a:t>
            </a:r>
            <a:r>
              <a:rPr lang="en-US" dirty="0" smtClean="0"/>
              <a:t>t </a:t>
            </a:r>
            <a:r>
              <a:rPr lang="en-US" dirty="0" smtClean="0"/>
              <a:t>guess what the other person is going to say</a:t>
            </a:r>
          </a:p>
          <a:p>
            <a:pPr marL="465138" indent="-465138" eaLnBrk="1" hangingPunct="1">
              <a:buFont typeface="+mj-lt"/>
              <a:buAutoNum type="arabicPeriod"/>
            </a:pPr>
            <a:r>
              <a:rPr lang="en-US" dirty="0" smtClean="0"/>
              <a:t>Avoid </a:t>
            </a:r>
            <a:r>
              <a:rPr lang="en-US" dirty="0" smtClean="0"/>
              <a:t>judging the person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“</a:t>
            </a:r>
            <a:r>
              <a:rPr lang="en-US" smtClean="0"/>
              <a:t>Goal</a:t>
            </a:r>
            <a:r>
              <a:rPr lang="en-US" altLang="en-US" smtClean="0"/>
              <a:t>”</a:t>
            </a:r>
            <a:endParaRPr 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dirty="0" smtClean="0"/>
              <a:t>Assist </a:t>
            </a:r>
            <a:r>
              <a:rPr lang="en-US" dirty="0" smtClean="0"/>
              <a:t>the Professional Standards volunteer to recognize and enhance effective communication skills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dirty="0" smtClean="0"/>
              <a:t>In </a:t>
            </a:r>
            <a:r>
              <a:rPr lang="en-US" dirty="0" smtClean="0"/>
              <a:t>order to communicate effectively with someone it is important to understand that person</a:t>
            </a:r>
            <a:r>
              <a:rPr lang="en-US" altLang="en-US" dirty="0" smtClean="0"/>
              <a:t>’</a:t>
            </a:r>
            <a:r>
              <a:rPr lang="en-US" dirty="0" smtClean="0"/>
              <a:t>s cognitive organization (Rules/Convictions)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 descr="queen spad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945" t="-2388" r="-1022" b="-2"/>
          <a:stretch>
            <a:fillRect/>
          </a:stretch>
        </p:blipFill>
        <p:spPr>
          <a:xfrm>
            <a:off x="896938" y="831850"/>
            <a:ext cx="3360737" cy="4687888"/>
          </a:xfrm>
          <a:effectLst>
            <a:outerShdw blurRad="292100" dist="139700" dir="2700000" algn="tl" rotWithShape="0">
              <a:srgbClr val="333333">
                <a:alpha val="64999"/>
              </a:srgbClr>
            </a:outerShdw>
          </a:effectLst>
        </p:spPr>
      </p:pic>
      <p:pic>
        <p:nvPicPr>
          <p:cNvPr id="15" name="Picture 14" descr="4 diamond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8550" y="831850"/>
            <a:ext cx="3302000" cy="457200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9 heart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409" r="-873"/>
          <a:stretch>
            <a:fillRect/>
          </a:stretch>
        </p:blipFill>
        <p:spPr>
          <a:xfrm>
            <a:off x="985838" y="836613"/>
            <a:ext cx="3346450" cy="4562475"/>
          </a:xfrm>
          <a:effectLst>
            <a:outerShdw blurRad="292100" dist="139700" dir="2700000" algn="tl" rotWithShape="0">
              <a:srgbClr val="333333">
                <a:alpha val="64999"/>
              </a:srgbClr>
            </a:outerShdw>
          </a:effectLst>
        </p:spPr>
      </p:pic>
      <p:pic>
        <p:nvPicPr>
          <p:cNvPr id="5" name="Picture 4" descr="10 spad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62550" y="801688"/>
            <a:ext cx="3302000" cy="459740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7 spad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240" r="-339"/>
          <a:stretch>
            <a:fillRect/>
          </a:stretch>
        </p:blipFill>
        <p:spPr>
          <a:xfrm>
            <a:off x="866775" y="1241425"/>
            <a:ext cx="3136900" cy="4546600"/>
          </a:xfrm>
          <a:effectLst>
            <a:outerShdw blurRad="292100" dist="139700" dir="2700000" algn="tl" rotWithShape="0">
              <a:srgbClr val="333333">
                <a:alpha val="64999"/>
              </a:srgbClr>
            </a:outerShdw>
          </a:effectLst>
        </p:spPr>
      </p:pic>
      <p:pic>
        <p:nvPicPr>
          <p:cNvPr id="5" name="Picture 4" descr="3 diamond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4100" y="1241425"/>
            <a:ext cx="3302000" cy="457200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5 diamond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514" r="891"/>
          <a:stretch>
            <a:fillRect/>
          </a:stretch>
        </p:blipFill>
        <p:spPr>
          <a:xfrm>
            <a:off x="822325" y="1346200"/>
            <a:ext cx="3092450" cy="4343400"/>
          </a:xfrm>
          <a:effectLst>
            <a:outerShdw blurRad="292100" dist="139700" dir="2700000" algn="tl" rotWithShape="0">
              <a:srgbClr val="333333">
                <a:alpha val="64999"/>
              </a:srgbClr>
            </a:outerShdw>
          </a:effectLst>
        </p:spPr>
      </p:pic>
      <p:pic>
        <p:nvPicPr>
          <p:cNvPr id="6" name="Picture 5" descr="jack spad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43450" y="1155700"/>
            <a:ext cx="3302000" cy="454660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0 heart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621" r="182"/>
          <a:stretch>
            <a:fillRect/>
          </a:stretch>
        </p:blipFill>
        <p:spPr>
          <a:xfrm>
            <a:off x="836613" y="1130300"/>
            <a:ext cx="3302000" cy="4576763"/>
          </a:xfrm>
          <a:effectLst>
            <a:outerShdw blurRad="292100" dist="139700" dir="2700000" algn="tl" rotWithShape="0">
              <a:srgbClr val="333333">
                <a:alpha val="64999"/>
              </a:srgbClr>
            </a:outerShdw>
          </a:effectLst>
        </p:spPr>
      </p:pic>
      <p:pic>
        <p:nvPicPr>
          <p:cNvPr id="5" name="Picture 4" descr="10 diamond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9550" y="1130300"/>
            <a:ext cx="3302000" cy="458470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“</a:t>
            </a:r>
            <a:r>
              <a:rPr lang="en-US" smtClean="0"/>
              <a:t>What Are the Rules?</a:t>
            </a:r>
            <a:r>
              <a:rPr lang="en-US" altLang="en-US" smtClean="0"/>
              <a:t>”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Convictions that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a person develops to help organize experiences, to understand it, to predict it, and to control it.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“</a:t>
            </a:r>
            <a:r>
              <a:rPr lang="en-US" smtClean="0"/>
              <a:t>Rules/Convictions</a:t>
            </a:r>
            <a:r>
              <a:rPr lang="en-US" altLang="en-US" smtClean="0"/>
              <a:t>”</a:t>
            </a:r>
            <a:endParaRPr lang="en-US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dirty="0" smtClean="0"/>
              <a:t>Self Concept - </a:t>
            </a:r>
            <a:r>
              <a:rPr lang="en-US" dirty="0" smtClean="0"/>
              <a:t>Rules About Me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dirty="0" smtClean="0"/>
              <a:t>Self </a:t>
            </a:r>
            <a:r>
              <a:rPr lang="en-US" dirty="0" smtClean="0"/>
              <a:t>Ideal </a:t>
            </a:r>
            <a:r>
              <a:rPr lang="en-US" dirty="0" err="1" smtClean="0"/>
              <a:t>Shoulds</a:t>
            </a:r>
            <a:r>
              <a:rPr lang="en-US" dirty="0" smtClean="0"/>
              <a:t> of </a:t>
            </a:r>
            <a:r>
              <a:rPr lang="en-US" dirty="0" smtClean="0"/>
              <a:t>the Individual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dirty="0" smtClean="0"/>
              <a:t>Environmental Evaluation - </a:t>
            </a:r>
            <a:r>
              <a:rPr lang="en-US" dirty="0" smtClean="0"/>
              <a:t>Things that are not me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dirty="0" smtClean="0"/>
              <a:t>Ethical Conviction - </a:t>
            </a:r>
            <a:r>
              <a:rPr lang="en-US" dirty="0" smtClean="0"/>
              <a:t>Conviction of Right/Wrong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Working" ma:contentTypeID="0x010100D7F7BC8B69D9D1408845BE140F749DD300DC4385C2D2968A4098F465B79C4A39B0" ma:contentTypeVersion="1" ma:contentTypeDescription="" ma:contentTypeScope="" ma:versionID="f68ea8f787ebca806847ccc52df0558b">
  <xsd:schema xmlns:xsd="http://www.w3.org/2001/XMLSchema" xmlns:p="http://schemas.microsoft.com/office/2006/metadata/properties" targetNamespace="http://schemas.microsoft.com/office/2006/metadata/properties" ma:root="true" ma:fieldsID="14f43e39706fd884ce20af3d666711a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BF894315-2A67-4AE0-8F42-868B9971DA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F91EF5-4AA8-487D-97BD-ECF804B0BE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A72CB037-7D89-48CA-835D-2A24ADD7C654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149</TotalTime>
  <Words>317</Words>
  <Application>Microsoft Office PowerPoint</Application>
  <PresentationFormat>On-screen Show (4:3)</PresentationFormat>
  <Paragraphs>63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News Gothic MT</vt:lpstr>
      <vt:lpstr>MS PGothic</vt:lpstr>
      <vt:lpstr>Arial</vt:lpstr>
      <vt:lpstr>Wingdings 2</vt:lpstr>
      <vt:lpstr>Calibri</vt:lpstr>
      <vt:lpstr>Breeze</vt:lpstr>
      <vt:lpstr>“The Art of Listening”</vt:lpstr>
      <vt:lpstr>“Goal”</vt:lpstr>
      <vt:lpstr>Slide 3</vt:lpstr>
      <vt:lpstr>Slide 4</vt:lpstr>
      <vt:lpstr>Slide 5</vt:lpstr>
      <vt:lpstr>Slide 6</vt:lpstr>
      <vt:lpstr>Slide 7</vt:lpstr>
      <vt:lpstr>“What Are the Rules?”</vt:lpstr>
      <vt:lpstr>“Rules/Convictions”</vt:lpstr>
      <vt:lpstr>“Influences”</vt:lpstr>
      <vt:lpstr>“Common Pilot Characteristics”</vt:lpstr>
      <vt:lpstr>“Common Pilot Characteristics”</vt:lpstr>
      <vt:lpstr>“Generation X”</vt:lpstr>
      <vt:lpstr>“Generation X”</vt:lpstr>
      <vt:lpstr>Slide 15</vt:lpstr>
      <vt:lpstr>“Conflict”</vt:lpstr>
      <vt:lpstr>“Communication Tips”</vt:lpstr>
      <vt:lpstr>“Effective Listening”</vt:lpstr>
    </vt:vector>
  </TitlesOfParts>
  <Company>South Central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“The Art of Listening”</dc:title>
  <dc:creator>Karyl Meyer</dc:creator>
  <cp:lastModifiedBy>ALPA USER</cp:lastModifiedBy>
  <cp:revision>11</cp:revision>
  <dcterms:created xsi:type="dcterms:W3CDTF">2011-07-31T21:53:55Z</dcterms:created>
  <dcterms:modified xsi:type="dcterms:W3CDTF">2011-08-06T20:46:23Z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0x010100A5A2FD1A761432429280D4510BCEA41A03007A069110875AC346872B586A582DC9FE</vt:lpwstr>
  </property>
</Properties>
</file>