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75" r:id="rId2"/>
    <p:sldId id="259" r:id="rId3"/>
    <p:sldId id="256" r:id="rId4"/>
    <p:sldId id="257" r:id="rId5"/>
    <p:sldId id="258" r:id="rId6"/>
    <p:sldId id="260" r:id="rId7"/>
    <p:sldId id="261" r:id="rId8"/>
    <p:sldId id="270" r:id="rId9"/>
    <p:sldId id="266" r:id="rId10"/>
    <p:sldId id="265" r:id="rId11"/>
    <p:sldId id="263" r:id="rId12"/>
    <p:sldId id="264" r:id="rId13"/>
    <p:sldId id="274" r:id="rId14"/>
    <p:sldId id="272" r:id="rId15"/>
    <p:sldId id="271" r:id="rId16"/>
    <p:sldId id="267" r:id="rId17"/>
    <p:sldId id="269" r:id="rId18"/>
    <p:sldId id="276" r:id="rId1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A12D"/>
    <a:srgbClr val="7E2726"/>
    <a:srgbClr val="924A48"/>
    <a:srgbClr val="A91D1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64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2239A8D2-F750-CC47-BA62-4008FBA02108}" type="datetimeFigureOut">
              <a:rPr lang="en-US" smtClean="0"/>
              <a:pPr>
                <a:defRPr/>
              </a:pPr>
              <a:t>3/10/16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707E0D8-1D98-ED4E-A963-894CDC3E29D7}" type="slidenum">
              <a:rPr lang="en-US" smtClean="0"/>
              <a:pPr>
                <a:defRPr/>
              </a:pPr>
              <a:t>‹#›</a:t>
            </a:fld>
            <a:endParaRPr lang="en-US"/>
          </a:p>
        </p:txBody>
      </p:sp>
    </p:spTree>
    <p:extLst>
      <p:ext uri="{BB962C8B-B14F-4D97-AF65-F5344CB8AC3E}">
        <p14:creationId xmlns:p14="http://schemas.microsoft.com/office/powerpoint/2010/main" val="54939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D38EA44-9283-884D-95CE-E068B093B034}" type="datetimeFigureOut">
              <a:rPr lang="en-US" smtClean="0"/>
              <a:pPr>
                <a:defRPr/>
              </a:pPr>
              <a:t>3/10/16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AC93911-57D8-7A4D-A388-237F38C0F60B}" type="slidenum">
              <a:rPr lang="en-US" smtClean="0"/>
              <a:pPr>
                <a:defRPr/>
              </a:pPr>
              <a:t>‹#›</a:t>
            </a:fld>
            <a:endParaRPr lang="en-US"/>
          </a:p>
        </p:txBody>
      </p:sp>
    </p:spTree>
    <p:extLst>
      <p:ext uri="{BB962C8B-B14F-4D97-AF65-F5344CB8AC3E}">
        <p14:creationId xmlns:p14="http://schemas.microsoft.com/office/powerpoint/2010/main" val="1381777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2693215-6F5E-FC4A-A214-E86C4345D7A4}" type="datetimeFigureOut">
              <a:rPr lang="en-US" smtClean="0"/>
              <a:pPr>
                <a:defRPr/>
              </a:pPr>
              <a:t>3/10/16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EC1DCEA-F80F-3B46-B6DE-A5B007945CDA}" type="slidenum">
              <a:rPr lang="en-US" smtClean="0"/>
              <a:pPr>
                <a:defRPr/>
              </a:pPr>
              <a:t>‹#›</a:t>
            </a:fld>
            <a:endParaRPr lang="en-US"/>
          </a:p>
        </p:txBody>
      </p:sp>
    </p:spTree>
    <p:extLst>
      <p:ext uri="{BB962C8B-B14F-4D97-AF65-F5344CB8AC3E}">
        <p14:creationId xmlns:p14="http://schemas.microsoft.com/office/powerpoint/2010/main" val="2524891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AC637970-BE1B-8549-8B0B-F3AE0A641528}" type="datetimeFigureOut">
              <a:rPr lang="en-US" smtClean="0"/>
              <a:pPr>
                <a:defRPr/>
              </a:pPr>
              <a:t>3/10/16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2AA14B-E1E2-9F40-BF4E-139EF8D8CDDD}" type="slidenum">
              <a:rPr lang="en-US" smtClean="0"/>
              <a:pPr>
                <a:defRPr/>
              </a:pPr>
              <a:t>‹#›</a:t>
            </a:fld>
            <a:endParaRPr lang="en-US"/>
          </a:p>
        </p:txBody>
      </p:sp>
    </p:spTree>
    <p:extLst>
      <p:ext uri="{BB962C8B-B14F-4D97-AF65-F5344CB8AC3E}">
        <p14:creationId xmlns:p14="http://schemas.microsoft.com/office/powerpoint/2010/main" val="2775624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589D8DDA-B982-5C43-A21A-BA15F156C365}" type="datetimeFigureOut">
              <a:rPr lang="en-US" smtClean="0"/>
              <a:pPr>
                <a:defRPr/>
              </a:pPr>
              <a:t>3/10/16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43077B1-92E9-D243-BD62-5660DD49C28C}" type="slidenum">
              <a:rPr lang="en-US" smtClean="0"/>
              <a:pPr>
                <a:defRPr/>
              </a:pPr>
              <a:t>‹#›</a:t>
            </a:fld>
            <a:endParaRPr lang="en-US"/>
          </a:p>
        </p:txBody>
      </p:sp>
    </p:spTree>
    <p:extLst>
      <p:ext uri="{BB962C8B-B14F-4D97-AF65-F5344CB8AC3E}">
        <p14:creationId xmlns:p14="http://schemas.microsoft.com/office/powerpoint/2010/main" val="1135334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A40315A8-9A7F-234C-B0CA-7F1FC6A01DC2}" type="datetimeFigureOut">
              <a:rPr lang="en-US" smtClean="0"/>
              <a:pPr>
                <a:defRPr/>
              </a:pPr>
              <a:t>3/10/16</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947DEC-690F-F84E-8257-A78DE4D64BC4}" type="slidenum">
              <a:rPr lang="en-US" smtClean="0"/>
              <a:pPr>
                <a:defRPr/>
              </a:pPr>
              <a:t>‹#›</a:t>
            </a:fld>
            <a:endParaRPr lang="en-US"/>
          </a:p>
        </p:txBody>
      </p:sp>
    </p:spTree>
    <p:extLst>
      <p:ext uri="{BB962C8B-B14F-4D97-AF65-F5344CB8AC3E}">
        <p14:creationId xmlns:p14="http://schemas.microsoft.com/office/powerpoint/2010/main" val="2833966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CECDC367-D0E9-5D44-9EFC-B51361E8C758}" type="datetimeFigureOut">
              <a:rPr lang="en-US" smtClean="0"/>
              <a:pPr>
                <a:defRPr/>
              </a:pPr>
              <a:t>3/10/16</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A5ABAD4-41C1-B64E-AB59-C0E18AA60B92}" type="slidenum">
              <a:rPr lang="en-US" smtClean="0"/>
              <a:pPr>
                <a:defRPr/>
              </a:pPr>
              <a:t>‹#›</a:t>
            </a:fld>
            <a:endParaRPr lang="en-US"/>
          </a:p>
        </p:txBody>
      </p:sp>
    </p:spTree>
    <p:extLst>
      <p:ext uri="{BB962C8B-B14F-4D97-AF65-F5344CB8AC3E}">
        <p14:creationId xmlns:p14="http://schemas.microsoft.com/office/powerpoint/2010/main" val="64539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5986F823-EE65-8C47-B356-FBDE55B9E4CD}" type="datetimeFigureOut">
              <a:rPr lang="en-US" smtClean="0"/>
              <a:pPr>
                <a:defRPr/>
              </a:pPr>
              <a:t>3/10/16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218C086-25FC-7F42-80A7-2D0BC9060086}" type="slidenum">
              <a:rPr lang="en-US" smtClean="0"/>
              <a:pPr>
                <a:defRPr/>
              </a:pPr>
              <a:t>‹#›</a:t>
            </a:fld>
            <a:endParaRPr lang="en-US"/>
          </a:p>
        </p:txBody>
      </p:sp>
    </p:spTree>
    <p:extLst>
      <p:ext uri="{BB962C8B-B14F-4D97-AF65-F5344CB8AC3E}">
        <p14:creationId xmlns:p14="http://schemas.microsoft.com/office/powerpoint/2010/main" val="371271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AA85D76-0D23-BD49-ACB5-A6D4CFD31A8B}" type="datetimeFigureOut">
              <a:rPr lang="en-US" smtClean="0"/>
              <a:pPr>
                <a:defRPr/>
              </a:pPr>
              <a:t>3/10/16</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5D8BA72-25A5-E84F-8C8B-74A758581B15}" type="slidenum">
              <a:rPr lang="en-US" smtClean="0"/>
              <a:pPr>
                <a:defRPr/>
              </a:pPr>
              <a:t>‹#›</a:t>
            </a:fld>
            <a:endParaRPr lang="en-US"/>
          </a:p>
        </p:txBody>
      </p:sp>
    </p:spTree>
    <p:extLst>
      <p:ext uri="{BB962C8B-B14F-4D97-AF65-F5344CB8AC3E}">
        <p14:creationId xmlns:p14="http://schemas.microsoft.com/office/powerpoint/2010/main" val="304113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5041AE1C-D7AF-6849-94FC-6EBBD43A81E1}" type="datetimeFigureOut">
              <a:rPr lang="en-US" smtClean="0"/>
              <a:pPr>
                <a:defRPr/>
              </a:pPr>
              <a:t>3/10/16</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B9675E4-92E5-0648-93F6-71756A55BAAA}" type="slidenum">
              <a:rPr lang="en-US" smtClean="0"/>
              <a:pPr>
                <a:defRPr/>
              </a:pPr>
              <a:t>‹#›</a:t>
            </a:fld>
            <a:endParaRPr lang="en-US"/>
          </a:p>
        </p:txBody>
      </p:sp>
    </p:spTree>
    <p:extLst>
      <p:ext uri="{BB962C8B-B14F-4D97-AF65-F5344CB8AC3E}">
        <p14:creationId xmlns:p14="http://schemas.microsoft.com/office/powerpoint/2010/main" val="393494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7403DBBF-8211-4C42-A3B8-7F26A2230263}" type="datetimeFigureOut">
              <a:rPr lang="en-US" smtClean="0"/>
              <a:pPr>
                <a:defRPr/>
              </a:pPr>
              <a:t>3/10/16</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15C7C74-7F76-A043-ABE6-D86FAC4827D0}" type="slidenum">
              <a:rPr lang="en-US" smtClean="0"/>
              <a:pPr>
                <a:defRPr/>
              </a:pPr>
              <a:t>‹#›</a:t>
            </a:fld>
            <a:endParaRPr lang="en-US"/>
          </a:p>
        </p:txBody>
      </p:sp>
    </p:spTree>
    <p:extLst>
      <p:ext uri="{BB962C8B-B14F-4D97-AF65-F5344CB8AC3E}">
        <p14:creationId xmlns:p14="http://schemas.microsoft.com/office/powerpoint/2010/main" val="25871979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6357A0A-4201-9D44-8A6C-C5776C751EEF}" type="datetimeFigureOut">
              <a:rPr lang="en-US" smtClean="0"/>
              <a:pPr>
                <a:defRPr/>
              </a:pPr>
              <a:t>3/10/16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2AACBBE-FAB3-0E44-9773-C9401E4B20FA}" type="slidenum">
              <a:rPr lang="en-US" smtClean="0"/>
              <a:pPr>
                <a:defRPr/>
              </a:pPr>
              <a:t>‹#›</a:t>
            </a:fld>
            <a:endParaRPr lang="en-US"/>
          </a:p>
        </p:txBody>
      </p:sp>
    </p:spTree>
    <p:extLst>
      <p:ext uri="{BB962C8B-B14F-4D97-AF65-F5344CB8AC3E}">
        <p14:creationId xmlns:p14="http://schemas.microsoft.com/office/powerpoint/2010/main" val="3162502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457200" y="3489325"/>
            <a:ext cx="8229600" cy="1547813"/>
          </a:xfrm>
        </p:spPr>
        <p:txBody>
          <a:bodyPr rtlCol="0">
            <a:noAutofit/>
          </a:bodyPr>
          <a:lstStyle/>
          <a:p>
            <a:pPr eaLnBrk="1" fontAlgn="auto" hangingPunct="1">
              <a:spcAft>
                <a:spcPts val="0"/>
              </a:spcAft>
              <a:defRPr/>
            </a:pPr>
            <a:r>
              <a:rPr lang="en-US" sz="8000" b="1" dirty="0" smtClean="0">
                <a:latin typeface="Arial"/>
                <a:ea typeface="+mj-ea"/>
                <a:cs typeface="Arial"/>
              </a:rPr>
              <a:t>STANDARDS</a:t>
            </a:r>
            <a:endParaRPr lang="en-US" sz="8000" b="1" dirty="0">
              <a:latin typeface="Arial"/>
              <a:ea typeface="+mj-ea"/>
              <a:cs typeface="Arial"/>
            </a:endParaRPr>
          </a:p>
        </p:txBody>
      </p:sp>
      <p:sp>
        <p:nvSpPr>
          <p:cNvPr id="3" name="Title 5"/>
          <p:cNvSpPr txBox="1">
            <a:spLocks/>
          </p:cNvSpPr>
          <p:nvPr/>
        </p:nvSpPr>
        <p:spPr>
          <a:xfrm>
            <a:off x="457200" y="2219325"/>
            <a:ext cx="8229600" cy="1466850"/>
          </a:xfrm>
          <a:prstGeom prst="rect">
            <a:avLst/>
          </a:prstGeom>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8000" b="1" dirty="0" smtClean="0">
                <a:solidFill>
                  <a:srgbClr val="000000"/>
                </a:solidFill>
                <a:latin typeface="Arial"/>
                <a:cs typeface="Arial"/>
              </a:rPr>
              <a:t>PROFESSIONAL </a:t>
            </a:r>
            <a:endParaRPr lang="en-US" sz="8000" b="1" dirty="0">
              <a:solidFill>
                <a:srgbClr val="000000"/>
              </a:solidFill>
              <a:latin typeface="Arial"/>
              <a:cs typeface="Arial"/>
            </a:endParaRPr>
          </a:p>
        </p:txBody>
      </p:sp>
      <p:sp>
        <p:nvSpPr>
          <p:cNvPr id="2" name="TextBox 1"/>
          <p:cNvSpPr txBox="1"/>
          <p:nvPr/>
        </p:nvSpPr>
        <p:spPr>
          <a:xfrm>
            <a:off x="3382821" y="5607985"/>
            <a:ext cx="2385778" cy="461665"/>
          </a:xfrm>
          <a:prstGeom prst="rect">
            <a:avLst/>
          </a:prstGeom>
          <a:noFill/>
        </p:spPr>
        <p:txBody>
          <a:bodyPr wrap="square" rtlCol="0">
            <a:spAutoFit/>
          </a:bodyPr>
          <a:lstStyle/>
          <a:p>
            <a:pPr algn="ctr"/>
            <a:r>
              <a:rPr lang="en-US" sz="2400" dirty="0" smtClean="0">
                <a:solidFill>
                  <a:schemeClr val="tx2">
                    <a:lumMod val="75000"/>
                  </a:schemeClr>
                </a:solidFill>
                <a:latin typeface="Arial Rounded MT Bold"/>
                <a:cs typeface="Arial Rounded MT Bold"/>
              </a:rPr>
              <a:t>BUE Briefing</a:t>
            </a:r>
            <a:endParaRPr lang="en-US" sz="2400" dirty="0">
              <a:solidFill>
                <a:schemeClr val="tx2">
                  <a:lumMod val="75000"/>
                </a:schemeClr>
              </a:solidFill>
              <a:latin typeface="Arial Rounded MT Bold"/>
              <a:cs typeface="Arial Rounded MT Bold"/>
            </a:endParaRPr>
          </a:p>
        </p:txBody>
      </p:sp>
      <p:pic>
        <p:nvPicPr>
          <p:cNvPr id="5" name="Picture 4" descr="New Cent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4565" y="281459"/>
            <a:ext cx="3311796" cy="216969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mph" presetSubtype="0" fill="hold" grpId="0" nodeType="clickEffect">
                                  <p:stCondLst>
                                    <p:cond delay="0"/>
                                  </p:stCondLst>
                                  <p:iterate type="lt">
                                    <p:tmPct val="10000"/>
                                  </p:iterate>
                                  <p:childTnLst>
                                    <p:animMotion origin="layout" path="M -5.52371E-7 -1.6659E-7 L 0.00017 0.21402 " pathEditMode="relative" rAng="0" ptsTypes="AA">
                                      <p:cBhvr>
                                        <p:cTn id="6" dur="1000" accel="50000" decel="50000" autoRev="1" fill="hold">
                                          <p:stCondLst>
                                            <p:cond delay="0"/>
                                          </p:stCondLst>
                                        </p:cTn>
                                        <p:tgtEl>
                                          <p:spTgt spid="6"/>
                                        </p:tgtEl>
                                        <p:attrNameLst>
                                          <p:attrName>ppt_x</p:attrName>
                                          <p:attrName>ppt_y</p:attrName>
                                        </p:attrNameLst>
                                      </p:cBhvr>
                                      <p:rCtr x="0" y="10689"/>
                                    </p:animMotion>
                                    <p:animRot by="1500000">
                                      <p:cBhvr>
                                        <p:cTn id="7" dur="500" fill="hold">
                                          <p:stCondLst>
                                            <p:cond delay="0"/>
                                          </p:stCondLst>
                                        </p:cTn>
                                        <p:tgtEl>
                                          <p:spTgt spid="6"/>
                                        </p:tgtEl>
                                        <p:attrNameLst>
                                          <p:attrName>r</p:attrName>
                                        </p:attrNameLst>
                                      </p:cBhvr>
                                    </p:animRot>
                                    <p:animRot by="-1500000">
                                      <p:cBhvr>
                                        <p:cTn id="8" dur="500" fill="hold">
                                          <p:stCondLst>
                                            <p:cond delay="500"/>
                                          </p:stCondLst>
                                        </p:cTn>
                                        <p:tgtEl>
                                          <p:spTgt spid="6"/>
                                        </p:tgtEl>
                                        <p:attrNameLst>
                                          <p:attrName>r</p:attrName>
                                        </p:attrNameLst>
                                      </p:cBhvr>
                                    </p:animRot>
                                    <p:animRot by="-1500000">
                                      <p:cBhvr>
                                        <p:cTn id="9" dur="500" fill="hold">
                                          <p:stCondLst>
                                            <p:cond delay="1000"/>
                                          </p:stCondLst>
                                        </p:cTn>
                                        <p:tgtEl>
                                          <p:spTgt spid="6"/>
                                        </p:tgtEl>
                                        <p:attrNameLst>
                                          <p:attrName>r</p:attrName>
                                        </p:attrNameLst>
                                      </p:cBhvr>
                                    </p:animRot>
                                    <p:animRot by="1500000">
                                      <p:cBhvr>
                                        <p:cTn id="10" dur="500" fill="hold">
                                          <p:stCondLst>
                                            <p:cond delay="1500"/>
                                          </p:stCondLst>
                                        </p:cTn>
                                        <p:tgtEl>
                                          <p:spTgt spid="6"/>
                                        </p:tgtEl>
                                        <p:attrNameLst>
                                          <p:attrName>r</p:attrName>
                                        </p:attrNameLst>
                                      </p:cBhvr>
                                    </p:animRot>
                                  </p:childTnLst>
                                </p:cTn>
                              </p:par>
                              <p:par>
                                <p:cTn id="11" presetID="34" presetClass="emph" presetSubtype="0" fill="hold" grpId="0" nodeType="withEffect">
                                  <p:stCondLst>
                                    <p:cond delay="0"/>
                                  </p:stCondLst>
                                  <p:iterate type="lt">
                                    <p:tmPct val="10000"/>
                                  </p:iterate>
                                  <p:childTnLst>
                                    <p:animMotion origin="layout" path="M -5.52371E-7 4.41E-6 L -0.00156 -0.20014 " pathEditMode="relative" rAng="0" ptsTypes="AA">
                                      <p:cBhvr>
                                        <p:cTn id="12" dur="1000" accel="50000" decel="50000" autoRev="1" fill="hold">
                                          <p:stCondLst>
                                            <p:cond delay="0"/>
                                          </p:stCondLst>
                                        </p:cTn>
                                        <p:tgtEl>
                                          <p:spTgt spid="3"/>
                                        </p:tgtEl>
                                        <p:attrNameLst>
                                          <p:attrName>ppt_x</p:attrName>
                                          <p:attrName>ppt_y</p:attrName>
                                        </p:attrNameLst>
                                      </p:cBhvr>
                                      <p:rCtr x="-87" y="-10019"/>
                                    </p:animMotion>
                                    <p:animRot by="1500000">
                                      <p:cBhvr>
                                        <p:cTn id="13" dur="500" fill="hold">
                                          <p:stCondLst>
                                            <p:cond delay="0"/>
                                          </p:stCondLst>
                                        </p:cTn>
                                        <p:tgtEl>
                                          <p:spTgt spid="3"/>
                                        </p:tgtEl>
                                        <p:attrNameLst>
                                          <p:attrName>r</p:attrName>
                                        </p:attrNameLst>
                                      </p:cBhvr>
                                    </p:animRot>
                                    <p:animRot by="-1500000">
                                      <p:cBhvr>
                                        <p:cTn id="14" dur="500" fill="hold">
                                          <p:stCondLst>
                                            <p:cond delay="500"/>
                                          </p:stCondLst>
                                        </p:cTn>
                                        <p:tgtEl>
                                          <p:spTgt spid="3"/>
                                        </p:tgtEl>
                                        <p:attrNameLst>
                                          <p:attrName>r</p:attrName>
                                        </p:attrNameLst>
                                      </p:cBhvr>
                                    </p:animRot>
                                    <p:animRot by="-1500000">
                                      <p:cBhvr>
                                        <p:cTn id="15" dur="500" fill="hold">
                                          <p:stCondLst>
                                            <p:cond delay="1000"/>
                                          </p:stCondLst>
                                        </p:cTn>
                                        <p:tgtEl>
                                          <p:spTgt spid="3"/>
                                        </p:tgtEl>
                                        <p:attrNameLst>
                                          <p:attrName>r</p:attrName>
                                        </p:attrNameLst>
                                      </p:cBhvr>
                                    </p:animRot>
                                    <p:animRot by="1500000">
                                      <p:cBhvr>
                                        <p:cTn id="16" dur="500" fill="hold">
                                          <p:stCondLst>
                                            <p:cond delay="15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274638"/>
            <a:ext cx="8229600" cy="981075"/>
          </a:xfrm>
        </p:spPr>
        <p:txBody>
          <a:bodyPr/>
          <a:lstStyle/>
          <a:p>
            <a:pPr eaLnBrk="1" hangingPunct="1"/>
            <a:r>
              <a:rPr lang="en-US" dirty="0">
                <a:solidFill>
                  <a:srgbClr val="4AA12D"/>
                </a:solidFill>
                <a:latin typeface="Arial" charset="0"/>
                <a:cs typeface="Arial" charset="0"/>
              </a:rPr>
              <a:t>BUE Submissions</a:t>
            </a:r>
          </a:p>
        </p:txBody>
      </p:sp>
      <p:sp>
        <p:nvSpPr>
          <p:cNvPr id="3" name="Content Placeholder 2"/>
          <p:cNvSpPr>
            <a:spLocks noGrp="1"/>
          </p:cNvSpPr>
          <p:nvPr>
            <p:ph idx="1"/>
          </p:nvPr>
        </p:nvSpPr>
        <p:spPr>
          <a:xfrm>
            <a:off x="457200" y="1402384"/>
            <a:ext cx="8229600" cy="5022850"/>
          </a:xfrm>
        </p:spPr>
        <p:txBody>
          <a:bodyPr rtlCol="0">
            <a:normAutofit fontScale="92500" lnSpcReduction="10000"/>
          </a:bodyPr>
          <a:lstStyle/>
          <a:p>
            <a:pPr algn="just" eaLnBrk="1" fontAlgn="auto" hangingPunct="1">
              <a:spcAft>
                <a:spcPts val="0"/>
              </a:spcAft>
              <a:buFont typeface="Arial"/>
              <a:buChar char="•"/>
              <a:defRPr/>
            </a:pPr>
            <a:r>
              <a:rPr lang="en-US" dirty="0" smtClean="0">
                <a:latin typeface="Arial"/>
                <a:ea typeface="+mn-ea"/>
                <a:cs typeface="Arial"/>
              </a:rPr>
              <a:t>BUEs can submit to ANY PSC member, but are encouraged to use their facility PSC.</a:t>
            </a:r>
          </a:p>
          <a:p>
            <a:pPr algn="just" eaLnBrk="1" fontAlgn="auto" hangingPunct="1">
              <a:spcAft>
                <a:spcPts val="0"/>
              </a:spcAft>
              <a:buFont typeface="Arial"/>
              <a:buChar char="•"/>
              <a:defRPr/>
            </a:pPr>
            <a:r>
              <a:rPr lang="en-US" dirty="0" smtClean="0">
                <a:latin typeface="Arial"/>
                <a:ea typeface="+mn-ea"/>
                <a:cs typeface="Arial"/>
              </a:rPr>
              <a:t>AVOID emails. </a:t>
            </a:r>
          </a:p>
          <a:p>
            <a:pPr algn="just" eaLnBrk="1" fontAlgn="auto" hangingPunct="1">
              <a:spcAft>
                <a:spcPts val="0"/>
              </a:spcAft>
              <a:buFont typeface="Arial"/>
              <a:buChar char="•"/>
              <a:defRPr/>
            </a:pPr>
            <a:r>
              <a:rPr lang="en-US" dirty="0" smtClean="0">
                <a:latin typeface="Arial"/>
                <a:ea typeface="+mn-ea"/>
                <a:cs typeface="Arial"/>
              </a:rPr>
              <a:t>No written records will be kept, other than the intake checklist, which will be destroyed upon case resolution or non resolution.</a:t>
            </a:r>
          </a:p>
          <a:p>
            <a:pPr algn="just" eaLnBrk="1" fontAlgn="auto" hangingPunct="1">
              <a:spcAft>
                <a:spcPts val="0"/>
              </a:spcAft>
              <a:buFont typeface="Arial"/>
              <a:buChar char="•"/>
              <a:defRPr/>
            </a:pPr>
            <a:r>
              <a:rPr lang="en-US" dirty="0" smtClean="0">
                <a:latin typeface="Arial"/>
                <a:ea typeface="+mn-ea"/>
                <a:cs typeface="Arial"/>
              </a:rPr>
              <a:t>PSC members will not disclose details to management about BUE submissions </a:t>
            </a:r>
            <a:r>
              <a:rPr lang="en-US" i="1" dirty="0" smtClean="0">
                <a:latin typeface="Arial"/>
                <a:ea typeface="+mn-ea"/>
                <a:cs typeface="Arial"/>
              </a:rPr>
              <a:t>except</a:t>
            </a:r>
            <a:r>
              <a:rPr lang="en-US" dirty="0" smtClean="0">
                <a:latin typeface="Arial"/>
                <a:ea typeface="+mn-ea"/>
                <a:cs typeface="Arial"/>
              </a:rPr>
              <a:t> for Positive Recognition.</a:t>
            </a:r>
          </a:p>
          <a:p>
            <a:pPr algn="just" eaLnBrk="1" fontAlgn="auto" hangingPunct="1">
              <a:spcAft>
                <a:spcPts val="0"/>
              </a:spcAft>
              <a:buFont typeface="Arial"/>
              <a:buChar char="•"/>
              <a:defRPr/>
            </a:pPr>
            <a:r>
              <a:rPr lang="en-US" dirty="0">
                <a:latin typeface="Arial"/>
                <a:ea typeface="+mn-ea"/>
                <a:cs typeface="Arial"/>
              </a:rPr>
              <a:t>BUEs cannot </a:t>
            </a:r>
            <a:r>
              <a:rPr lang="en-US" dirty="0" smtClean="0">
                <a:latin typeface="Arial"/>
                <a:ea typeface="+mn-ea"/>
                <a:cs typeface="Arial"/>
              </a:rPr>
              <a:t>submit Professional Standards issues regarding Management. </a:t>
            </a:r>
            <a:endParaRPr lang="en-US" dirty="0">
              <a:latin typeface="Arial"/>
              <a:ea typeface="+mn-ea"/>
              <a:cs typeface="Arial"/>
            </a:endParaRPr>
          </a:p>
          <a:p>
            <a:pPr eaLnBrk="1" fontAlgn="auto" hangingPunct="1">
              <a:spcAft>
                <a:spcPts val="0"/>
              </a:spcAft>
              <a:buFont typeface="Arial"/>
              <a:buChar char="•"/>
              <a:defRPr/>
            </a:pPr>
            <a:endParaRPr lang="en-US" dirty="0" smtClean="0">
              <a:latin typeface="Arial"/>
              <a:ea typeface="+mn-ea"/>
              <a:cs typeface="Arial"/>
            </a:endParaRPr>
          </a:p>
          <a:p>
            <a:pPr eaLnBrk="1" fontAlgn="auto" hangingPunct="1">
              <a:spcAft>
                <a:spcPts val="0"/>
              </a:spcAft>
              <a:buFont typeface="Arial"/>
              <a:buChar char="•"/>
              <a:defRPr/>
            </a:pPr>
            <a:endParaRPr lang="en-US" dirty="0" smtClean="0">
              <a:latin typeface="Arial"/>
              <a:ea typeface="+mn-ea"/>
              <a:cs typeface="Arial"/>
            </a:endParaRPr>
          </a:p>
          <a:p>
            <a:pPr eaLnBrk="1" fontAlgn="auto" hangingPunct="1">
              <a:spcAft>
                <a:spcPts val="0"/>
              </a:spcAft>
              <a:buFont typeface="Arial"/>
              <a:buChar char="•"/>
              <a:defRPr/>
            </a:pPr>
            <a:endParaRPr lang="en-US" dirty="0" smtClean="0">
              <a:latin typeface="Arial"/>
              <a:ea typeface="+mn-ea"/>
              <a:cs typeface="Arial"/>
            </a:endParaRPr>
          </a:p>
          <a:p>
            <a:pPr eaLnBrk="1" fontAlgn="auto" hangingPunct="1">
              <a:spcAft>
                <a:spcPts val="0"/>
              </a:spcAft>
              <a:buFont typeface="Arial"/>
              <a:buChar char="•"/>
              <a:defRPr/>
            </a:pPr>
            <a:endParaRPr lang="en-US" dirty="0">
              <a:latin typeface="Arial"/>
              <a:ea typeface="+mn-ea"/>
              <a:cs typeface="Aria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dirty="0">
                <a:solidFill>
                  <a:srgbClr val="4AA12D"/>
                </a:solidFill>
                <a:latin typeface="Arial" charset="0"/>
                <a:cs typeface="Arial" charset="0"/>
              </a:rPr>
              <a:t>ATSAP Submissions</a:t>
            </a:r>
          </a:p>
        </p:txBody>
      </p:sp>
      <p:sp>
        <p:nvSpPr>
          <p:cNvPr id="3" name="Content Placeholder 2"/>
          <p:cNvSpPr>
            <a:spLocks noGrp="1"/>
          </p:cNvSpPr>
          <p:nvPr>
            <p:ph idx="1"/>
          </p:nvPr>
        </p:nvSpPr>
        <p:spPr>
          <a:xfrm>
            <a:off x="457200" y="1600200"/>
            <a:ext cx="8229600" cy="5026025"/>
          </a:xfrm>
        </p:spPr>
        <p:txBody>
          <a:bodyPr/>
          <a:lstStyle/>
          <a:p>
            <a:pPr eaLnBrk="1" hangingPunct="1"/>
            <a:r>
              <a:rPr lang="en-US" dirty="0">
                <a:latin typeface="Arial" charset="0"/>
                <a:cs typeface="Arial" charset="0"/>
              </a:rPr>
              <a:t>The ATSAP ERC has the ability to forward issues that may be best handled by Professional Standards.</a:t>
            </a:r>
          </a:p>
          <a:p>
            <a:pPr eaLnBrk="1" hangingPunct="1"/>
            <a:r>
              <a:rPr lang="en-US" dirty="0">
                <a:latin typeface="Arial" charset="0"/>
                <a:cs typeface="Arial" charset="0"/>
              </a:rPr>
              <a:t>The submitter must agree to participate.</a:t>
            </a:r>
          </a:p>
          <a:p>
            <a:pPr eaLnBrk="1" hangingPunct="1"/>
            <a:r>
              <a:rPr lang="en-US" dirty="0">
                <a:latin typeface="Arial" charset="0"/>
                <a:cs typeface="Arial" charset="0"/>
              </a:rPr>
              <a:t>The Professional Standards process can be used by the ERC to address an accepted report prior to closure.</a:t>
            </a:r>
          </a:p>
          <a:p>
            <a:pPr eaLnBrk="1" hangingPunct="1"/>
            <a:r>
              <a:rPr lang="en-US" dirty="0">
                <a:latin typeface="Arial" charset="0"/>
                <a:cs typeface="Arial" charset="0"/>
              </a:rPr>
              <a:t>The same confidentiality rules apply.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dirty="0">
                <a:solidFill>
                  <a:srgbClr val="4AA12D"/>
                </a:solidFill>
                <a:latin typeface="Arial" charset="0"/>
                <a:cs typeface="Arial" charset="0"/>
              </a:rPr>
              <a:t>Management Submissions</a:t>
            </a:r>
          </a:p>
        </p:txBody>
      </p:sp>
      <p:sp>
        <p:nvSpPr>
          <p:cNvPr id="3" name="Content Placeholder 2"/>
          <p:cNvSpPr>
            <a:spLocks noGrp="1"/>
          </p:cNvSpPr>
          <p:nvPr>
            <p:ph idx="1"/>
          </p:nvPr>
        </p:nvSpPr>
        <p:spPr>
          <a:xfrm>
            <a:off x="457200" y="1417638"/>
            <a:ext cx="8229600" cy="5029200"/>
          </a:xfrm>
        </p:spPr>
        <p:txBody>
          <a:bodyPr rtlCol="0">
            <a:normAutofit/>
          </a:bodyPr>
          <a:lstStyle/>
          <a:p>
            <a:pPr eaLnBrk="1" fontAlgn="auto" hangingPunct="1">
              <a:spcAft>
                <a:spcPts val="0"/>
              </a:spcAft>
              <a:buFont typeface="Arial"/>
              <a:buChar char="•"/>
              <a:defRPr/>
            </a:pPr>
            <a:r>
              <a:rPr lang="en-US" dirty="0" smtClean="0">
                <a:latin typeface="Arial"/>
                <a:ea typeface="+mn-ea"/>
                <a:cs typeface="Arial"/>
              </a:rPr>
              <a:t>Management </a:t>
            </a:r>
            <a:r>
              <a:rPr lang="en-US" i="1" dirty="0" smtClean="0">
                <a:latin typeface="Arial"/>
                <a:ea typeface="+mn-ea"/>
                <a:cs typeface="Arial"/>
              </a:rPr>
              <a:t>may</a:t>
            </a:r>
            <a:r>
              <a:rPr lang="en-US" dirty="0" smtClean="0">
                <a:latin typeface="Arial"/>
                <a:ea typeface="+mn-ea"/>
                <a:cs typeface="Arial"/>
              </a:rPr>
              <a:t> elect to allow the PSC to handle cases.</a:t>
            </a:r>
          </a:p>
          <a:p>
            <a:pPr eaLnBrk="1" fontAlgn="auto" hangingPunct="1">
              <a:spcAft>
                <a:spcPts val="0"/>
              </a:spcAft>
              <a:buFont typeface="Arial"/>
              <a:buChar char="•"/>
              <a:defRPr/>
            </a:pPr>
            <a:r>
              <a:rPr lang="en-US" dirty="0">
                <a:latin typeface="Arial"/>
                <a:ea typeface="+mn-ea"/>
                <a:cs typeface="Arial"/>
              </a:rPr>
              <a:t>A PSC inquiry shall not be used by the Agency as a triggering event to begin an outside investigation</a:t>
            </a:r>
            <a:endParaRPr lang="en-US" dirty="0" smtClean="0">
              <a:latin typeface="Arial"/>
              <a:ea typeface="+mn-ea"/>
              <a:cs typeface="Arial"/>
            </a:endParaRPr>
          </a:p>
          <a:p>
            <a:pPr eaLnBrk="1" fontAlgn="auto" hangingPunct="1">
              <a:spcAft>
                <a:spcPts val="0"/>
              </a:spcAft>
              <a:buFont typeface="Arial"/>
              <a:buChar char="•"/>
              <a:defRPr/>
            </a:pPr>
            <a:r>
              <a:rPr lang="en-US" dirty="0" smtClean="0">
                <a:latin typeface="Arial"/>
                <a:ea typeface="+mn-ea"/>
                <a:cs typeface="Arial"/>
              </a:rPr>
              <a:t>If the PSC resolves the case, management cannot use the case in current or future actions.</a:t>
            </a:r>
          </a:p>
          <a:p>
            <a:pPr eaLnBrk="1" fontAlgn="auto" hangingPunct="1">
              <a:spcAft>
                <a:spcPts val="0"/>
              </a:spcAft>
              <a:buFont typeface="Arial"/>
              <a:buChar char="•"/>
              <a:defRPr/>
            </a:pPr>
            <a:r>
              <a:rPr lang="en-US" dirty="0" smtClean="0">
                <a:latin typeface="Arial"/>
                <a:ea typeface="+mn-ea"/>
                <a:cs typeface="Arial"/>
              </a:rPr>
              <a:t>The same confidentiality rules apply.</a:t>
            </a:r>
          </a:p>
          <a:p>
            <a:pPr marL="0" indent="0" eaLnBrk="1" fontAlgn="auto" hangingPunct="1">
              <a:spcAft>
                <a:spcPts val="0"/>
              </a:spcAft>
              <a:buFont typeface="Arial"/>
              <a:buNone/>
              <a:defRPr/>
            </a:pPr>
            <a:endParaRPr lang="en-US" dirty="0" smtClean="0">
              <a:latin typeface="Arial"/>
              <a:ea typeface="+mn-ea"/>
              <a:cs typeface="Arial"/>
            </a:endParaRPr>
          </a:p>
          <a:p>
            <a:pPr eaLnBrk="1" fontAlgn="auto" hangingPunct="1">
              <a:spcAft>
                <a:spcPts val="0"/>
              </a:spcAft>
              <a:buFont typeface="Arial"/>
              <a:buChar char="•"/>
              <a:defRPr/>
            </a:pPr>
            <a:endParaRPr lang="en-US" dirty="0" smtClean="0">
              <a:latin typeface="Arial"/>
              <a:ea typeface="+mn-ea"/>
              <a:cs typeface="Arial"/>
            </a:endParaRPr>
          </a:p>
          <a:p>
            <a:pPr eaLnBrk="1" fontAlgn="auto" hangingPunct="1">
              <a:spcAft>
                <a:spcPts val="0"/>
              </a:spcAft>
              <a:buFont typeface="Arial"/>
              <a:buChar char="•"/>
              <a:defRPr/>
            </a:pPr>
            <a:endParaRPr lang="en-US" dirty="0" smtClean="0">
              <a:latin typeface="Arial"/>
              <a:ea typeface="+mn-ea"/>
              <a:cs typeface="Arial"/>
            </a:endParaRPr>
          </a:p>
          <a:p>
            <a:pPr eaLnBrk="1" fontAlgn="auto" hangingPunct="1">
              <a:spcAft>
                <a:spcPts val="0"/>
              </a:spcAft>
              <a:buFont typeface="Arial"/>
              <a:buChar char="•"/>
              <a:defRPr/>
            </a:pPr>
            <a:endParaRPr lang="en-US" dirty="0">
              <a:ea typeface="+mn-ea"/>
              <a:cs typeface="+mn-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61913"/>
            <a:ext cx="8229600" cy="1143000"/>
          </a:xfrm>
        </p:spPr>
        <p:txBody>
          <a:bodyPr/>
          <a:lstStyle/>
          <a:p>
            <a:pPr eaLnBrk="1" hangingPunct="1"/>
            <a:r>
              <a:rPr lang="en-US" dirty="0">
                <a:solidFill>
                  <a:srgbClr val="4AA12D"/>
                </a:solidFill>
                <a:latin typeface="Arial" charset="0"/>
                <a:cs typeface="Arial" charset="0"/>
              </a:rPr>
              <a:t>Management Submissions</a:t>
            </a:r>
          </a:p>
        </p:txBody>
      </p:sp>
      <p:sp>
        <p:nvSpPr>
          <p:cNvPr id="25602" name="Content Placeholder 2"/>
          <p:cNvSpPr>
            <a:spLocks noGrp="1"/>
          </p:cNvSpPr>
          <p:nvPr>
            <p:ph idx="1"/>
          </p:nvPr>
        </p:nvSpPr>
        <p:spPr>
          <a:xfrm>
            <a:off x="457200" y="1673225"/>
            <a:ext cx="8229600" cy="4967288"/>
          </a:xfrm>
        </p:spPr>
        <p:txBody>
          <a:bodyPr/>
          <a:lstStyle/>
          <a:p>
            <a:pPr marL="0" indent="0" eaLnBrk="1" hangingPunct="1">
              <a:buFont typeface="Arial" charset="0"/>
              <a:buNone/>
            </a:pPr>
            <a:r>
              <a:rPr lang="en-US" sz="3600" dirty="0">
                <a:latin typeface="Arial" charset="0"/>
                <a:cs typeface="Arial" charset="0"/>
              </a:rPr>
              <a:t>The Agency shall not pursue action against an employee while the matter is “in committee”, unless the issue is the subject of an ongoing or current investigation, involves gross negligence, is a criminal offense, or is brought to the attention of the Agency by means other than the PSC inquiry</a:t>
            </a:r>
            <a:r>
              <a:rPr lang="en-US" sz="3600" dirty="0">
                <a:latin typeface="Calibri" charset="0"/>
              </a:rPr>
              <a:t>.</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6625" name="Title 1"/>
          <p:cNvSpPr>
            <a:spLocks noGrp="1"/>
          </p:cNvSpPr>
          <p:nvPr>
            <p:ph type="title"/>
          </p:nvPr>
        </p:nvSpPr>
        <p:spPr>
          <a:xfrm>
            <a:off x="457200" y="274638"/>
            <a:ext cx="8229600" cy="906462"/>
          </a:xfrm>
        </p:spPr>
        <p:txBody>
          <a:bodyPr/>
          <a:lstStyle/>
          <a:p>
            <a:pPr eaLnBrk="1" hangingPunct="1"/>
            <a:r>
              <a:rPr lang="en-US" dirty="0">
                <a:solidFill>
                  <a:srgbClr val="4AA12D"/>
                </a:solidFill>
                <a:latin typeface="Arial" charset="0"/>
                <a:cs typeface="Arial" charset="0"/>
              </a:rPr>
              <a:t>Submitting an Issue</a:t>
            </a:r>
          </a:p>
        </p:txBody>
      </p:sp>
      <p:sp>
        <p:nvSpPr>
          <p:cNvPr id="3" name="Content Placeholder 2"/>
          <p:cNvSpPr>
            <a:spLocks noGrp="1"/>
          </p:cNvSpPr>
          <p:nvPr>
            <p:ph idx="1"/>
          </p:nvPr>
        </p:nvSpPr>
        <p:spPr>
          <a:xfrm>
            <a:off x="457200" y="1389063"/>
            <a:ext cx="8229600" cy="5321300"/>
          </a:xfrm>
        </p:spPr>
        <p:txBody>
          <a:bodyPr rtlCol="0">
            <a:normAutofit/>
          </a:bodyPr>
          <a:lstStyle/>
          <a:p>
            <a:pPr eaLnBrk="1" fontAlgn="auto" hangingPunct="1">
              <a:spcAft>
                <a:spcPts val="0"/>
              </a:spcAft>
              <a:buFont typeface="Arial"/>
              <a:buChar char="•"/>
              <a:defRPr/>
            </a:pPr>
            <a:r>
              <a:rPr lang="en-US" dirty="0" smtClean="0">
                <a:latin typeface="Arial"/>
                <a:ea typeface="+mn-ea"/>
                <a:cs typeface="Arial"/>
              </a:rPr>
              <a:t>Contact a PSC member in person, via phone or email.</a:t>
            </a:r>
          </a:p>
          <a:p>
            <a:pPr eaLnBrk="1" fontAlgn="auto" hangingPunct="1">
              <a:spcAft>
                <a:spcPts val="0"/>
              </a:spcAft>
              <a:buFont typeface="Arial"/>
              <a:buChar char="•"/>
              <a:defRPr/>
            </a:pPr>
            <a:r>
              <a:rPr lang="en-US" dirty="0" smtClean="0">
                <a:latin typeface="Arial"/>
                <a:ea typeface="+mn-ea"/>
                <a:cs typeface="Arial"/>
              </a:rPr>
              <a:t>Avoid leaving detailed messages or emails.</a:t>
            </a:r>
          </a:p>
          <a:p>
            <a:pPr eaLnBrk="1" fontAlgn="auto" hangingPunct="1">
              <a:spcAft>
                <a:spcPts val="0"/>
              </a:spcAft>
              <a:buFont typeface="Arial"/>
              <a:buChar char="•"/>
              <a:defRPr/>
            </a:pPr>
            <a:r>
              <a:rPr lang="en-US" dirty="0" smtClean="0">
                <a:latin typeface="Arial"/>
                <a:ea typeface="+mn-ea"/>
                <a:cs typeface="Arial"/>
              </a:rPr>
              <a:t>Meet away from the operational area.</a:t>
            </a:r>
          </a:p>
          <a:p>
            <a:pPr eaLnBrk="1" fontAlgn="auto" hangingPunct="1">
              <a:spcAft>
                <a:spcPts val="0"/>
              </a:spcAft>
              <a:buFont typeface="Arial"/>
              <a:buChar char="•"/>
              <a:defRPr/>
            </a:pPr>
            <a:r>
              <a:rPr lang="en-US" dirty="0" smtClean="0">
                <a:latin typeface="Arial"/>
                <a:ea typeface="+mn-ea"/>
                <a:cs typeface="Arial"/>
              </a:rPr>
              <a:t>Agree to maintain strict confidentiality.</a:t>
            </a:r>
          </a:p>
          <a:p>
            <a:pPr eaLnBrk="1" fontAlgn="auto" hangingPunct="1">
              <a:spcAft>
                <a:spcPts val="0"/>
              </a:spcAft>
              <a:buFont typeface="Arial"/>
              <a:buChar char="•"/>
              <a:defRPr/>
            </a:pPr>
            <a:r>
              <a:rPr lang="en-US" dirty="0" smtClean="0">
                <a:latin typeface="Arial"/>
                <a:ea typeface="+mn-ea"/>
                <a:cs typeface="Arial"/>
              </a:rPr>
              <a:t>Some issues will be handled quickly, others will take time – allow the process to work.</a:t>
            </a:r>
            <a:endParaRPr lang="en-US" dirty="0">
              <a:ea typeface="+mn-ea"/>
              <a:cs typeface="+mn-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7649" name="Title 1"/>
          <p:cNvSpPr>
            <a:spLocks noGrp="1"/>
          </p:cNvSpPr>
          <p:nvPr>
            <p:ph type="title"/>
          </p:nvPr>
        </p:nvSpPr>
        <p:spPr>
          <a:xfrm>
            <a:off x="457200" y="274638"/>
            <a:ext cx="8229600" cy="935037"/>
          </a:xfrm>
        </p:spPr>
        <p:txBody>
          <a:bodyPr/>
          <a:lstStyle/>
          <a:p>
            <a:pPr eaLnBrk="1" hangingPunct="1"/>
            <a:r>
              <a:rPr lang="en-US" dirty="0">
                <a:solidFill>
                  <a:srgbClr val="4AA12D"/>
                </a:solidFill>
                <a:latin typeface="Arial" charset="0"/>
              </a:rPr>
              <a:t>Procedures</a:t>
            </a:r>
            <a:endParaRPr lang="en-US" dirty="0">
              <a:solidFill>
                <a:srgbClr val="4AA12D"/>
              </a:solidFill>
              <a:latin typeface="Calibri" charset="0"/>
            </a:endParaRPr>
          </a:p>
        </p:txBody>
      </p:sp>
      <p:sp>
        <p:nvSpPr>
          <p:cNvPr id="3" name="Content Placeholder 2"/>
          <p:cNvSpPr>
            <a:spLocks noGrp="1"/>
          </p:cNvSpPr>
          <p:nvPr>
            <p:ph idx="1"/>
          </p:nvPr>
        </p:nvSpPr>
        <p:spPr>
          <a:xfrm>
            <a:off x="457200" y="1209675"/>
            <a:ext cx="8229600" cy="5527675"/>
          </a:xfrm>
        </p:spPr>
        <p:txBody>
          <a:bodyPr/>
          <a:lstStyle/>
          <a:p>
            <a:pPr eaLnBrk="1" hangingPunct="1"/>
            <a:r>
              <a:rPr lang="en-US" sz="3000" dirty="0">
                <a:latin typeface="Arial" charset="0"/>
              </a:rPr>
              <a:t>If the facts in the case indicate that professional standards action is NOT  warranted, the case will be referred back to the source with suggested courses for resolution.</a:t>
            </a:r>
          </a:p>
          <a:p>
            <a:pPr eaLnBrk="1" hangingPunct="1"/>
            <a:r>
              <a:rPr lang="en-US" sz="3000" dirty="0">
                <a:latin typeface="Arial" charset="0"/>
              </a:rPr>
              <a:t>The PSC will approach each case and all individuals in a non-judgmental, non-accusatory, and non-confrontational manner.</a:t>
            </a:r>
          </a:p>
          <a:p>
            <a:pPr eaLnBrk="1" hangingPunct="1"/>
            <a:r>
              <a:rPr lang="en-US" sz="3000" dirty="0">
                <a:latin typeface="Arial" charset="0"/>
              </a:rPr>
              <a:t>BUEs will be treated with respect as professionals and with complete confidentiality.</a:t>
            </a:r>
            <a:endParaRPr lang="en-US" sz="3000" dirty="0">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dirty="0">
                <a:solidFill>
                  <a:srgbClr val="4AA12D"/>
                </a:solidFill>
                <a:latin typeface="Arial" charset="0"/>
                <a:cs typeface="Arial" charset="0"/>
              </a:rPr>
              <a:t>Written Records</a:t>
            </a:r>
          </a:p>
        </p:txBody>
      </p:sp>
      <p:sp>
        <p:nvSpPr>
          <p:cNvPr id="3" name="Content Placeholder 2"/>
          <p:cNvSpPr>
            <a:spLocks noGrp="1"/>
          </p:cNvSpPr>
          <p:nvPr>
            <p:ph idx="1"/>
          </p:nvPr>
        </p:nvSpPr>
        <p:spPr>
          <a:xfrm>
            <a:off x="457200" y="1417638"/>
            <a:ext cx="8229600" cy="5292725"/>
          </a:xfrm>
        </p:spPr>
        <p:txBody>
          <a:bodyPr/>
          <a:lstStyle/>
          <a:p>
            <a:pPr eaLnBrk="1" hangingPunct="1"/>
            <a:r>
              <a:rPr lang="en-US" sz="4000" dirty="0">
                <a:latin typeface="Arial" charset="0"/>
                <a:cs typeface="Arial" charset="0"/>
              </a:rPr>
              <a:t>NO written records will be kept</a:t>
            </a:r>
          </a:p>
          <a:p>
            <a:pPr eaLnBrk="1" hangingPunct="1"/>
            <a:r>
              <a:rPr lang="en-US" sz="4000" dirty="0">
                <a:latin typeface="Arial" charset="0"/>
                <a:cs typeface="Arial" charset="0"/>
              </a:rPr>
              <a:t>Any intake forms will be destroyed as soon as the case is resolved or 90 days-whichever is first</a:t>
            </a:r>
          </a:p>
          <a:p>
            <a:pPr eaLnBrk="1" hangingPunct="1"/>
            <a:r>
              <a:rPr lang="en-US" sz="4000" dirty="0">
                <a:latin typeface="Arial" charset="0"/>
                <a:cs typeface="Arial" charset="0"/>
              </a:rPr>
              <a:t>Any cases requiring more than 90 days will be coordinated through the National workgroup</a:t>
            </a:r>
          </a:p>
          <a:p>
            <a:pPr eaLnBrk="1" hangingPunct="1"/>
            <a:endParaRPr lang="en-US" dirty="0">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98463"/>
            <a:ext cx="8229600" cy="1143000"/>
          </a:xfrm>
        </p:spPr>
        <p:txBody>
          <a:bodyPr rtlCol="0">
            <a:normAutofit fontScale="90000"/>
          </a:bodyPr>
          <a:lstStyle/>
          <a:p>
            <a:pPr eaLnBrk="1" fontAlgn="auto" hangingPunct="1">
              <a:spcAft>
                <a:spcPts val="0"/>
              </a:spcAft>
              <a:defRPr/>
            </a:pPr>
            <a:r>
              <a:rPr lang="en-US" dirty="0" smtClean="0">
                <a:solidFill>
                  <a:srgbClr val="4AA12D"/>
                </a:solidFill>
                <a:latin typeface="Arial"/>
                <a:ea typeface="+mj-ea"/>
                <a:cs typeface="Arial"/>
              </a:rPr>
              <a:t>Case Resolution</a:t>
            </a:r>
            <a:r>
              <a:rPr lang="en-US" dirty="0" smtClean="0">
                <a:solidFill>
                  <a:srgbClr val="4AA12D"/>
                </a:solidFill>
                <a:ea typeface="+mj-ea"/>
                <a:cs typeface="+mj-cs"/>
              </a:rPr>
              <a:t/>
            </a:r>
            <a:br>
              <a:rPr lang="en-US" dirty="0" smtClean="0">
                <a:solidFill>
                  <a:srgbClr val="4AA12D"/>
                </a:solidFill>
                <a:ea typeface="+mj-ea"/>
                <a:cs typeface="+mj-cs"/>
              </a:rPr>
            </a:br>
            <a:endParaRPr lang="en-US" dirty="0">
              <a:solidFill>
                <a:srgbClr val="4AA12D"/>
              </a:solidFill>
              <a:ea typeface="+mj-ea"/>
              <a:cs typeface="+mj-cs"/>
            </a:endParaRPr>
          </a:p>
        </p:txBody>
      </p:sp>
      <p:sp>
        <p:nvSpPr>
          <p:cNvPr id="29698" name="Content Placeholder 2"/>
          <p:cNvSpPr>
            <a:spLocks noGrp="1"/>
          </p:cNvSpPr>
          <p:nvPr>
            <p:ph idx="1"/>
          </p:nvPr>
        </p:nvSpPr>
        <p:spPr>
          <a:xfrm>
            <a:off x="457200" y="1252538"/>
            <a:ext cx="8229600" cy="5176837"/>
          </a:xfrm>
        </p:spPr>
        <p:txBody>
          <a:bodyPr/>
          <a:lstStyle/>
          <a:p>
            <a:pPr eaLnBrk="1" hangingPunct="1"/>
            <a:r>
              <a:rPr lang="en-US" dirty="0">
                <a:latin typeface="Arial" charset="0"/>
                <a:cs typeface="Arial" charset="0"/>
              </a:rPr>
              <a:t>Once all parties agree to a resolution, the case is considered closed.</a:t>
            </a:r>
          </a:p>
          <a:p>
            <a:pPr eaLnBrk="1" hangingPunct="1"/>
            <a:r>
              <a:rPr lang="en-US" dirty="0">
                <a:latin typeface="Arial" charset="0"/>
                <a:cs typeface="Arial" charset="0"/>
              </a:rPr>
              <a:t>PSC members will report back to the submitter, “The case is resolved” or “the PSC was unable to resolve the case”.</a:t>
            </a:r>
          </a:p>
          <a:p>
            <a:pPr eaLnBrk="1" hangingPunct="1"/>
            <a:r>
              <a:rPr lang="en-US" dirty="0">
                <a:latin typeface="Arial" charset="0"/>
                <a:cs typeface="Arial" charset="0"/>
              </a:rPr>
              <a:t>Management cases- Either resolved or unresolved. </a:t>
            </a:r>
          </a:p>
          <a:p>
            <a:pPr eaLnBrk="1" hangingPunct="1"/>
            <a:r>
              <a:rPr lang="en-US" dirty="0">
                <a:latin typeface="Arial" charset="0"/>
                <a:cs typeface="Arial" charset="0"/>
              </a:rPr>
              <a:t>Documentation destroyed.</a:t>
            </a:r>
          </a:p>
          <a:p>
            <a:pPr eaLnBrk="1" hangingPunct="1"/>
            <a:r>
              <a:rPr lang="en-US" dirty="0">
                <a:latin typeface="Arial" charset="0"/>
                <a:cs typeface="Arial" charset="0"/>
              </a:rPr>
              <a:t>No details will be released.</a:t>
            </a:r>
          </a:p>
          <a:p>
            <a:pPr eaLnBrk="1" hangingPunct="1"/>
            <a:endParaRPr lang="en-US" dirty="0">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52776"/>
            <a:ext cx="8229600" cy="705464"/>
          </a:xfrm>
        </p:spPr>
        <p:txBody>
          <a:bodyPr rtlCol="0" anchor="ctr">
            <a:normAutofit fontScale="90000"/>
          </a:bodyPr>
          <a:lstStyle/>
          <a:p>
            <a:pPr eaLnBrk="1" fontAlgn="auto" hangingPunct="1">
              <a:spcAft>
                <a:spcPts val="0"/>
              </a:spcAft>
              <a:defRPr/>
            </a:pPr>
            <a:r>
              <a:rPr lang="en-US" dirty="0" smtClean="0">
                <a:solidFill>
                  <a:srgbClr val="4AA12D"/>
                </a:solidFill>
                <a:latin typeface="Arial"/>
                <a:ea typeface="+mj-ea"/>
                <a:cs typeface="Arial"/>
              </a:rPr>
              <a:t>Professional Standards</a:t>
            </a:r>
            <a:endParaRPr lang="en-US" dirty="0">
              <a:solidFill>
                <a:srgbClr val="4AA12D"/>
              </a:solidFill>
              <a:ea typeface="+mj-ea"/>
            </a:endParaRPr>
          </a:p>
        </p:txBody>
      </p:sp>
      <p:sp>
        <p:nvSpPr>
          <p:cNvPr id="5" name="Action Button: Help 4"/>
          <p:cNvSpPr/>
          <p:nvPr/>
        </p:nvSpPr>
        <p:spPr>
          <a:xfrm>
            <a:off x="3157298" y="2374037"/>
            <a:ext cx="2666693" cy="2832998"/>
          </a:xfrm>
          <a:prstGeom prst="actionButtonHelp">
            <a:avLst/>
          </a:prstGeom>
          <a:solidFill>
            <a:srgbClr val="4AA12D"/>
          </a:solidFill>
          <a:ln>
            <a:solidFill>
              <a:srgbClr val="4AA12D"/>
            </a:solidFill>
          </a:ln>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6162825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360"/>
                                          </p:val>
                                        </p:tav>
                                        <p:tav tm="100000">
                                          <p:val>
                                            <p:fltVal val="0"/>
                                          </p:val>
                                        </p:tav>
                                      </p:tavLst>
                                    </p:anim>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79413"/>
            <a:ext cx="8229600" cy="628650"/>
          </a:xfrm>
        </p:spPr>
        <p:txBody>
          <a:bodyPr rtlCol="0">
            <a:normAutofit fontScale="90000"/>
          </a:bodyPr>
          <a:lstStyle/>
          <a:p>
            <a:pPr eaLnBrk="1" fontAlgn="auto" hangingPunct="1">
              <a:spcAft>
                <a:spcPts val="0"/>
              </a:spcAft>
              <a:defRPr/>
            </a:pPr>
            <a:r>
              <a:rPr lang="en-US" sz="4900" b="1" dirty="0" smtClean="0">
                <a:solidFill>
                  <a:srgbClr val="4AA12D"/>
                </a:solidFill>
                <a:latin typeface="Arial"/>
                <a:ea typeface="+mj-ea"/>
                <a:cs typeface="Arial"/>
              </a:rPr>
              <a:t>PROFESSIONAL STANDARDS</a:t>
            </a:r>
            <a:endParaRPr lang="en-US" b="1" dirty="0">
              <a:solidFill>
                <a:srgbClr val="4AA12D"/>
              </a:solidFill>
              <a:ea typeface="+mj-ea"/>
            </a:endParaRPr>
          </a:p>
        </p:txBody>
      </p:sp>
      <p:sp>
        <p:nvSpPr>
          <p:cNvPr id="3" name="Content Placeholder 2"/>
          <p:cNvSpPr>
            <a:spLocks noGrp="1"/>
          </p:cNvSpPr>
          <p:nvPr>
            <p:ph idx="1"/>
          </p:nvPr>
        </p:nvSpPr>
        <p:spPr>
          <a:xfrm>
            <a:off x="457200" y="1587500"/>
            <a:ext cx="8229600" cy="4908550"/>
          </a:xfrm>
        </p:spPr>
        <p:txBody>
          <a:bodyPr rtlCol="0">
            <a:normAutofit fontScale="85000" lnSpcReduction="20000"/>
          </a:bodyPr>
          <a:lstStyle/>
          <a:p>
            <a:pPr marL="0" indent="0" algn="ctr" eaLnBrk="1" fontAlgn="auto" hangingPunct="1">
              <a:spcAft>
                <a:spcPts val="0"/>
              </a:spcAft>
              <a:buNone/>
              <a:defRPr/>
            </a:pPr>
            <a:r>
              <a:rPr lang="en-US" sz="3500" dirty="0">
                <a:solidFill>
                  <a:srgbClr val="000000"/>
                </a:solidFill>
                <a:latin typeface="Arial"/>
                <a:ea typeface="+mn-ea"/>
                <a:cs typeface="Arial"/>
              </a:rPr>
              <a:t>The purpose of the Professional Standards Program is to promote and maintain the highest degree of professional conduct among Air Traffic Controllers</a:t>
            </a:r>
            <a:r>
              <a:rPr lang="en-US" sz="3500" dirty="0" smtClean="0">
                <a:solidFill>
                  <a:srgbClr val="000000"/>
                </a:solidFill>
                <a:latin typeface="Arial"/>
                <a:ea typeface="+mn-ea"/>
                <a:cs typeface="Arial"/>
              </a:rPr>
              <a:t>.</a:t>
            </a:r>
          </a:p>
          <a:p>
            <a:pPr marL="0" indent="0" algn="just" eaLnBrk="1" fontAlgn="auto" hangingPunct="1">
              <a:spcAft>
                <a:spcPts val="0"/>
              </a:spcAft>
              <a:buFont typeface="Arial"/>
              <a:buNone/>
              <a:defRPr/>
            </a:pPr>
            <a:endParaRPr lang="en-US" dirty="0" smtClean="0">
              <a:solidFill>
                <a:srgbClr val="000000"/>
              </a:solidFill>
              <a:latin typeface="Arial"/>
              <a:ea typeface="+mn-ea"/>
              <a:cs typeface="Arial"/>
            </a:endParaRPr>
          </a:p>
          <a:p>
            <a:pPr marL="0" indent="0" algn="ctr" eaLnBrk="1" fontAlgn="auto" hangingPunct="1">
              <a:spcAft>
                <a:spcPts val="0"/>
              </a:spcAft>
              <a:buNone/>
              <a:defRPr/>
            </a:pPr>
            <a:r>
              <a:rPr lang="en-US" sz="3500" dirty="0">
                <a:solidFill>
                  <a:srgbClr val="000000"/>
                </a:solidFill>
                <a:latin typeface="Arial"/>
                <a:ea typeface="+mn-ea"/>
                <a:cs typeface="Arial"/>
              </a:rPr>
              <a:t>The purpose of the Professional Standards Program is to provide an opportunity for bargaining unit employees to address performance and/or conduct of their peers before such issues rise to a level requiring corrective action(s) on the part of the Agency.</a:t>
            </a:r>
          </a:p>
          <a:p>
            <a:pPr marL="0" indent="0" algn="just" eaLnBrk="1" fontAlgn="auto" hangingPunct="1">
              <a:spcAft>
                <a:spcPts val="0"/>
              </a:spcAft>
              <a:buFont typeface="Arial"/>
              <a:buNone/>
              <a:defRPr/>
            </a:pPr>
            <a:r>
              <a:rPr lang="en-US" sz="3500" dirty="0" smtClean="0">
                <a:solidFill>
                  <a:srgbClr val="000000"/>
                </a:solidFill>
                <a:latin typeface="Arial"/>
                <a:ea typeface="+mn-ea"/>
                <a:cs typeface="Arial"/>
              </a:rPr>
              <a:t> </a:t>
            </a:r>
            <a:endParaRPr lang="en-US" sz="3500" dirty="0">
              <a:solidFill>
                <a:srgbClr val="000000"/>
              </a:solidFill>
              <a:latin typeface="Arial"/>
              <a:ea typeface="+mn-ea"/>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5361" name="Title 3"/>
          <p:cNvSpPr>
            <a:spLocks noGrp="1"/>
          </p:cNvSpPr>
          <p:nvPr>
            <p:ph type="title"/>
          </p:nvPr>
        </p:nvSpPr>
        <p:spPr/>
        <p:txBody>
          <a:bodyPr/>
          <a:lstStyle/>
          <a:p>
            <a:pPr eaLnBrk="1" hangingPunct="1"/>
            <a:r>
              <a:rPr lang="en-US" dirty="0">
                <a:solidFill>
                  <a:srgbClr val="4AA12D"/>
                </a:solidFill>
                <a:latin typeface="Arial" charset="0"/>
                <a:cs typeface="Arial" charset="0"/>
              </a:rPr>
              <a:t>ATC Code</a:t>
            </a:r>
          </a:p>
        </p:txBody>
      </p:sp>
      <p:sp>
        <p:nvSpPr>
          <p:cNvPr id="5" name="Content Placeholder 4"/>
          <p:cNvSpPr>
            <a:spLocks noGrp="1"/>
          </p:cNvSpPr>
          <p:nvPr>
            <p:ph idx="1"/>
          </p:nvPr>
        </p:nvSpPr>
        <p:spPr/>
        <p:txBody>
          <a:bodyPr rtlCol="0">
            <a:normAutofit/>
          </a:bodyPr>
          <a:lstStyle/>
          <a:p>
            <a:pPr marL="0" indent="0" algn="ctr" eaLnBrk="1" fontAlgn="auto" hangingPunct="1">
              <a:spcAft>
                <a:spcPts val="0"/>
              </a:spcAft>
              <a:buFont typeface="Arial"/>
              <a:buNone/>
              <a:defRPr/>
            </a:pPr>
            <a:r>
              <a:rPr lang="en-US" dirty="0">
                <a:latin typeface="Arial"/>
                <a:ea typeface="+mn-ea"/>
                <a:cs typeface="Arial"/>
              </a:rPr>
              <a:t>A Professional Air Traffic Controller’s performance and actions are a demonstration of their personal commitment to safety, excellence, and upholding their oath to the public trust, most specifically to the users of the National Airspace System. They shall conduct themselves in a manner that instills trust and merits the confidence bestowed on them by the public they serve</a:t>
            </a:r>
            <a:r>
              <a:rPr lang="en-US" dirty="0">
                <a:ea typeface="+mn-ea"/>
                <a:cs typeface="+mn-cs"/>
              </a:rPr>
              <a:t>.</a:t>
            </a:r>
          </a:p>
          <a:p>
            <a:pPr eaLnBrk="1" fontAlgn="auto" hangingPunct="1">
              <a:spcAft>
                <a:spcPts val="0"/>
              </a:spcAft>
              <a:buFont typeface="Arial"/>
              <a:buChar char="•"/>
              <a:defRPr/>
            </a:pPr>
            <a:endParaRPr lang="en-US" dirty="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dirty="0">
                <a:solidFill>
                  <a:srgbClr val="4AA12D"/>
                </a:solidFill>
                <a:latin typeface="Arial" charset="0"/>
                <a:cs typeface="Arial" charset="0"/>
              </a:rPr>
              <a:t>ATC Code</a:t>
            </a:r>
          </a:p>
        </p:txBody>
      </p:sp>
      <p:sp>
        <p:nvSpPr>
          <p:cNvPr id="16386" name="Content Placeholder 2"/>
          <p:cNvSpPr>
            <a:spLocks noGrp="1"/>
          </p:cNvSpPr>
          <p:nvPr>
            <p:ph idx="1"/>
          </p:nvPr>
        </p:nvSpPr>
        <p:spPr/>
        <p:txBody>
          <a:bodyPr/>
          <a:lstStyle/>
          <a:p>
            <a:pPr marL="0" indent="0" algn="ctr" eaLnBrk="1" hangingPunct="1">
              <a:buFont typeface="Arial" charset="0"/>
              <a:buNone/>
            </a:pPr>
            <a:r>
              <a:rPr lang="en-US" dirty="0">
                <a:latin typeface="Arial" charset="0"/>
                <a:cs typeface="Arial" charset="0"/>
              </a:rPr>
              <a:t>A Professional Air Traffic Controller, through his or her own conduct and performance, should inspire, motivate, and provide examples of professionalism to others.  The safety of the Airspace system is of the greatest importance and their performance should always demonstrate the highest standard of excellence </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dirty="0">
                <a:solidFill>
                  <a:srgbClr val="4AA12D"/>
                </a:solidFill>
                <a:latin typeface="Arial" charset="0"/>
                <a:cs typeface="Arial" charset="0"/>
              </a:rPr>
              <a:t>ATC Code</a:t>
            </a:r>
          </a:p>
        </p:txBody>
      </p:sp>
      <p:sp>
        <p:nvSpPr>
          <p:cNvPr id="3" name="Content Placeholder 2"/>
          <p:cNvSpPr>
            <a:spLocks noGrp="1"/>
          </p:cNvSpPr>
          <p:nvPr>
            <p:ph idx="1"/>
          </p:nvPr>
        </p:nvSpPr>
        <p:spPr/>
        <p:txBody>
          <a:bodyPr rtlCol="0">
            <a:normAutofit/>
          </a:bodyPr>
          <a:lstStyle/>
          <a:p>
            <a:pPr marL="0" indent="0" algn="ctr" eaLnBrk="1" fontAlgn="auto" hangingPunct="1">
              <a:spcAft>
                <a:spcPts val="0"/>
              </a:spcAft>
              <a:buFont typeface="Arial"/>
              <a:buNone/>
              <a:defRPr/>
            </a:pPr>
            <a:r>
              <a:rPr lang="en-US" dirty="0">
                <a:latin typeface="Arial"/>
                <a:ea typeface="+mn-ea"/>
                <a:cs typeface="Arial"/>
              </a:rPr>
              <a:t>A Professional Air Traffic Controller accepts that their actions represent the conduct and character of all members of the profession. They shall act in a manner that brings honor and respect to the profession, establishes public trust, and sets a global standard for excellence.</a:t>
            </a:r>
          </a:p>
          <a:p>
            <a:pPr eaLnBrk="1" fontAlgn="auto" hangingPunct="1">
              <a:spcAft>
                <a:spcPts val="0"/>
              </a:spcAft>
              <a:buFont typeface="Arial"/>
              <a:buChar char="•"/>
              <a:defRPr/>
            </a:pPr>
            <a:endParaRPr lang="en-US" dirty="0">
              <a:latin typeface="Arial"/>
              <a:ea typeface="+mn-ea"/>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dirty="0">
                <a:solidFill>
                  <a:srgbClr val="4AA12D"/>
                </a:solidFill>
                <a:latin typeface="Arial" charset="0"/>
                <a:cs typeface="Arial" charset="0"/>
              </a:rPr>
              <a:t>What IS covered</a:t>
            </a:r>
          </a:p>
        </p:txBody>
      </p:sp>
      <p:sp>
        <p:nvSpPr>
          <p:cNvPr id="3" name="Content Placeholder 2"/>
          <p:cNvSpPr>
            <a:spLocks noGrp="1"/>
          </p:cNvSpPr>
          <p:nvPr>
            <p:ph idx="1"/>
          </p:nvPr>
        </p:nvSpPr>
        <p:spPr>
          <a:xfrm>
            <a:off x="457200" y="1270000"/>
            <a:ext cx="8229600" cy="4856163"/>
          </a:xfrm>
        </p:spPr>
        <p:txBody>
          <a:bodyPr rtlCol="0">
            <a:normAutofit fontScale="92500"/>
          </a:bodyPr>
          <a:lstStyle/>
          <a:p>
            <a:pPr marL="0" indent="0" algn="just" eaLnBrk="1" fontAlgn="auto" hangingPunct="1">
              <a:spcAft>
                <a:spcPts val="0"/>
              </a:spcAft>
              <a:buFont typeface="Arial"/>
              <a:buNone/>
              <a:defRPr/>
            </a:pPr>
            <a:r>
              <a:rPr lang="en-US" dirty="0">
                <a:latin typeface="Arial"/>
                <a:ea typeface="+mn-ea"/>
                <a:cs typeface="Arial"/>
              </a:rPr>
              <a:t>An example of issues that the Professional Standards Program may consider include, but are not limited to:</a:t>
            </a:r>
          </a:p>
          <a:p>
            <a:pPr algn="just" eaLnBrk="1" fontAlgn="auto" hangingPunct="1">
              <a:spcAft>
                <a:spcPts val="0"/>
              </a:spcAft>
              <a:buFont typeface="Arial"/>
              <a:buChar char="•"/>
              <a:defRPr/>
            </a:pPr>
            <a:r>
              <a:rPr lang="en-US" dirty="0">
                <a:latin typeface="Arial"/>
                <a:ea typeface="+mn-ea"/>
                <a:cs typeface="Arial"/>
              </a:rPr>
              <a:t>Individual conflicts</a:t>
            </a:r>
          </a:p>
          <a:p>
            <a:pPr algn="just" eaLnBrk="1" fontAlgn="auto" hangingPunct="1">
              <a:spcAft>
                <a:spcPts val="0"/>
              </a:spcAft>
              <a:buFont typeface="Arial"/>
              <a:buChar char="•"/>
              <a:defRPr/>
            </a:pPr>
            <a:r>
              <a:rPr lang="en-US" dirty="0" smtClean="0">
                <a:latin typeface="Arial"/>
                <a:ea typeface="+mn-ea"/>
                <a:cs typeface="Arial"/>
              </a:rPr>
              <a:t>Ineffective </a:t>
            </a:r>
            <a:r>
              <a:rPr lang="en-US" dirty="0">
                <a:latin typeface="Arial"/>
                <a:ea typeface="+mn-ea"/>
                <a:cs typeface="Arial"/>
              </a:rPr>
              <a:t>operating methods/techniques</a:t>
            </a:r>
          </a:p>
          <a:p>
            <a:pPr algn="just" eaLnBrk="1" fontAlgn="auto" hangingPunct="1">
              <a:spcAft>
                <a:spcPts val="0"/>
              </a:spcAft>
              <a:buFont typeface="Arial"/>
              <a:buChar char="•"/>
              <a:defRPr/>
            </a:pPr>
            <a:r>
              <a:rPr lang="en-US" dirty="0">
                <a:latin typeface="Arial"/>
                <a:ea typeface="+mn-ea"/>
                <a:cs typeface="Arial"/>
              </a:rPr>
              <a:t>Problems of a professional or ethical nature</a:t>
            </a:r>
          </a:p>
          <a:p>
            <a:pPr algn="just" eaLnBrk="1" fontAlgn="auto" hangingPunct="1">
              <a:spcAft>
                <a:spcPts val="0"/>
              </a:spcAft>
              <a:buFont typeface="Arial"/>
              <a:buChar char="•"/>
              <a:defRPr/>
            </a:pPr>
            <a:r>
              <a:rPr lang="en-US" dirty="0">
                <a:latin typeface="Arial"/>
                <a:ea typeface="+mn-ea"/>
                <a:cs typeface="Arial"/>
              </a:rPr>
              <a:t>Conduct that could lead to discipline</a:t>
            </a:r>
          </a:p>
          <a:p>
            <a:pPr algn="just" eaLnBrk="1" fontAlgn="auto" hangingPunct="1">
              <a:spcAft>
                <a:spcPts val="0"/>
              </a:spcAft>
              <a:buFont typeface="Arial"/>
              <a:buChar char="•"/>
              <a:defRPr/>
            </a:pPr>
            <a:r>
              <a:rPr lang="en-US" dirty="0" smtClean="0">
                <a:latin typeface="Arial"/>
                <a:ea typeface="+mn-ea"/>
                <a:cs typeface="Arial"/>
              </a:rPr>
              <a:t>Inappropriate Behavior</a:t>
            </a:r>
            <a:endParaRPr lang="en-US" dirty="0" smtClean="0">
              <a:ea typeface="+mn-ea"/>
              <a:cs typeface="+mn-cs"/>
            </a:endParaRPr>
          </a:p>
          <a:p>
            <a:pPr algn="just" eaLnBrk="1" fontAlgn="auto" hangingPunct="1">
              <a:spcAft>
                <a:spcPts val="0"/>
              </a:spcAft>
              <a:buFont typeface="Arial"/>
              <a:buChar char="•"/>
              <a:defRPr/>
            </a:pPr>
            <a:r>
              <a:rPr lang="en-US" dirty="0">
                <a:latin typeface="Arial"/>
                <a:ea typeface="+mn-ea"/>
                <a:cs typeface="Arial"/>
              </a:rPr>
              <a:t>Recognizing exceptional performance</a:t>
            </a:r>
          </a:p>
          <a:p>
            <a:pPr eaLnBrk="1" fontAlgn="auto" hangingPunct="1">
              <a:spcAft>
                <a:spcPts val="0"/>
              </a:spcAft>
              <a:buFont typeface="Arial"/>
              <a:buChar char="•"/>
              <a:defRPr/>
            </a:pPr>
            <a:endParaRPr lang="en-US" dirty="0">
              <a:ea typeface="+mn-ea"/>
              <a:cs typeface="+mn-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dirty="0">
                <a:solidFill>
                  <a:srgbClr val="4AA12D"/>
                </a:solidFill>
                <a:latin typeface="Arial" charset="0"/>
                <a:cs typeface="Arial" charset="0"/>
              </a:rPr>
              <a:t>What is NOT considered</a:t>
            </a:r>
          </a:p>
        </p:txBody>
      </p:sp>
      <p:sp>
        <p:nvSpPr>
          <p:cNvPr id="3" name="Content Placeholder 2"/>
          <p:cNvSpPr>
            <a:spLocks noGrp="1"/>
          </p:cNvSpPr>
          <p:nvPr>
            <p:ph idx="1"/>
          </p:nvPr>
        </p:nvSpPr>
        <p:spPr>
          <a:xfrm>
            <a:off x="457200" y="1417638"/>
            <a:ext cx="8229600" cy="5046662"/>
          </a:xfrm>
        </p:spPr>
        <p:txBody>
          <a:bodyPr rtlCol="0">
            <a:normAutofit fontScale="77500" lnSpcReduction="20000"/>
          </a:bodyPr>
          <a:lstStyle/>
          <a:p>
            <a:pPr marL="0" indent="0" algn="ctr" eaLnBrk="1" fontAlgn="auto" hangingPunct="1">
              <a:spcAft>
                <a:spcPts val="0"/>
              </a:spcAft>
              <a:buFont typeface="Arial"/>
              <a:buNone/>
              <a:defRPr/>
            </a:pPr>
            <a:r>
              <a:rPr lang="en-US" b="1" dirty="0">
                <a:solidFill>
                  <a:schemeClr val="tx2">
                    <a:lumMod val="75000"/>
                  </a:schemeClr>
                </a:solidFill>
                <a:latin typeface="Arial"/>
                <a:ea typeface="+mn-ea"/>
                <a:cs typeface="Arial"/>
              </a:rPr>
              <a:t>Examples of situations that shall not be considered by the Professional Standards Program include</a:t>
            </a:r>
            <a:r>
              <a:rPr lang="en-US" b="1" dirty="0" smtClean="0">
                <a:solidFill>
                  <a:schemeClr val="tx2">
                    <a:lumMod val="75000"/>
                  </a:schemeClr>
                </a:solidFill>
                <a:latin typeface="Arial"/>
                <a:ea typeface="+mn-ea"/>
                <a:cs typeface="Arial"/>
              </a:rPr>
              <a:t>:</a:t>
            </a:r>
          </a:p>
          <a:p>
            <a:pPr marL="0" indent="0" eaLnBrk="1" fontAlgn="auto" hangingPunct="1">
              <a:spcAft>
                <a:spcPts val="0"/>
              </a:spcAft>
              <a:buFont typeface="Arial"/>
              <a:buNone/>
              <a:defRPr/>
            </a:pPr>
            <a:endParaRPr lang="en-US" dirty="0">
              <a:solidFill>
                <a:srgbClr val="7E2726"/>
              </a:solidFill>
              <a:latin typeface="Arial"/>
              <a:ea typeface="+mn-ea"/>
              <a:cs typeface="Arial"/>
            </a:endParaRPr>
          </a:p>
          <a:p>
            <a:pPr eaLnBrk="1" fontAlgn="auto" hangingPunct="1">
              <a:spcAft>
                <a:spcPts val="0"/>
              </a:spcAft>
              <a:buFont typeface="Arial"/>
              <a:buChar char="•"/>
              <a:defRPr/>
            </a:pPr>
            <a:r>
              <a:rPr lang="en-US" dirty="0">
                <a:latin typeface="Arial"/>
                <a:ea typeface="+mn-ea"/>
                <a:cs typeface="Arial"/>
              </a:rPr>
              <a:t>Disagreements over the </a:t>
            </a:r>
            <a:r>
              <a:rPr lang="en-US" dirty="0" smtClean="0">
                <a:latin typeface="Arial"/>
                <a:ea typeface="+mn-ea"/>
                <a:cs typeface="Arial"/>
              </a:rPr>
              <a:t>CBA</a:t>
            </a:r>
            <a:endParaRPr lang="en-US" dirty="0">
              <a:latin typeface="Arial"/>
              <a:ea typeface="+mn-ea"/>
              <a:cs typeface="Arial"/>
            </a:endParaRPr>
          </a:p>
          <a:p>
            <a:pPr eaLnBrk="1" fontAlgn="auto" hangingPunct="1">
              <a:spcAft>
                <a:spcPts val="0"/>
              </a:spcAft>
              <a:buFont typeface="Arial"/>
              <a:buChar char="•"/>
              <a:defRPr/>
            </a:pPr>
            <a:r>
              <a:rPr lang="en-US" dirty="0">
                <a:latin typeface="Arial"/>
                <a:ea typeface="+mn-ea"/>
                <a:cs typeface="Arial"/>
              </a:rPr>
              <a:t>Substance abuse covered under Article 73 of </a:t>
            </a:r>
            <a:r>
              <a:rPr lang="en-US" dirty="0" smtClean="0">
                <a:latin typeface="Arial"/>
                <a:ea typeface="+mn-ea"/>
                <a:cs typeface="Arial"/>
              </a:rPr>
              <a:t>the </a:t>
            </a:r>
            <a:r>
              <a:rPr lang="en-US" dirty="0">
                <a:latin typeface="Arial"/>
                <a:ea typeface="+mn-ea"/>
                <a:cs typeface="Arial"/>
              </a:rPr>
              <a:t>CBA</a:t>
            </a:r>
          </a:p>
          <a:p>
            <a:pPr eaLnBrk="1" fontAlgn="auto" hangingPunct="1">
              <a:spcAft>
                <a:spcPts val="0"/>
              </a:spcAft>
              <a:buFont typeface="Arial"/>
              <a:buChar char="•"/>
              <a:defRPr/>
            </a:pPr>
            <a:r>
              <a:rPr lang="en-US" dirty="0">
                <a:latin typeface="Arial"/>
                <a:ea typeface="+mn-ea"/>
                <a:cs typeface="Arial"/>
              </a:rPr>
              <a:t>ATSAP </a:t>
            </a:r>
            <a:r>
              <a:rPr lang="en-US" u="sng" dirty="0">
                <a:latin typeface="Arial"/>
                <a:ea typeface="+mn-ea"/>
                <a:cs typeface="Arial"/>
              </a:rPr>
              <a:t>covered</a:t>
            </a:r>
            <a:r>
              <a:rPr lang="en-US" dirty="0">
                <a:latin typeface="Arial"/>
                <a:ea typeface="+mn-ea"/>
                <a:cs typeface="Arial"/>
              </a:rPr>
              <a:t> events</a:t>
            </a:r>
          </a:p>
          <a:p>
            <a:pPr eaLnBrk="1" fontAlgn="auto" hangingPunct="1">
              <a:spcAft>
                <a:spcPts val="0"/>
              </a:spcAft>
              <a:buFont typeface="Arial"/>
              <a:buChar char="•"/>
              <a:defRPr/>
            </a:pPr>
            <a:r>
              <a:rPr lang="en-US" dirty="0">
                <a:latin typeface="Arial"/>
                <a:ea typeface="+mn-ea"/>
                <a:cs typeface="Arial"/>
              </a:rPr>
              <a:t>Legal issues</a:t>
            </a:r>
          </a:p>
          <a:p>
            <a:pPr eaLnBrk="1" fontAlgn="auto" hangingPunct="1">
              <a:spcAft>
                <a:spcPts val="0"/>
              </a:spcAft>
              <a:buFont typeface="Arial"/>
              <a:buChar char="•"/>
              <a:defRPr/>
            </a:pPr>
            <a:r>
              <a:rPr lang="en-US" dirty="0">
                <a:latin typeface="Arial"/>
                <a:ea typeface="+mn-ea"/>
                <a:cs typeface="Arial"/>
              </a:rPr>
              <a:t>Criminal activities</a:t>
            </a:r>
          </a:p>
          <a:p>
            <a:pPr eaLnBrk="1" fontAlgn="auto" hangingPunct="1">
              <a:spcAft>
                <a:spcPts val="0"/>
              </a:spcAft>
              <a:buFont typeface="Arial"/>
              <a:buChar char="•"/>
              <a:defRPr/>
            </a:pPr>
            <a:r>
              <a:rPr lang="en-US" dirty="0">
                <a:latin typeface="Arial"/>
                <a:ea typeface="+mn-ea"/>
                <a:cs typeface="Arial"/>
              </a:rPr>
              <a:t>Medical related </a:t>
            </a:r>
            <a:r>
              <a:rPr lang="en-US" dirty="0" smtClean="0">
                <a:latin typeface="Arial"/>
                <a:ea typeface="+mn-ea"/>
                <a:cs typeface="Arial"/>
              </a:rPr>
              <a:t>issues</a:t>
            </a:r>
          </a:p>
          <a:p>
            <a:pPr eaLnBrk="1" fontAlgn="auto" hangingPunct="1">
              <a:spcAft>
                <a:spcPts val="0"/>
              </a:spcAft>
              <a:buFont typeface="Arial"/>
              <a:buChar char="•"/>
              <a:defRPr/>
            </a:pPr>
            <a:r>
              <a:rPr lang="en-US" dirty="0">
                <a:latin typeface="Arial"/>
                <a:ea typeface="+mn-ea"/>
                <a:cs typeface="Arial"/>
              </a:rPr>
              <a:t>Security violations</a:t>
            </a:r>
          </a:p>
          <a:p>
            <a:pPr eaLnBrk="1" fontAlgn="auto" hangingPunct="1">
              <a:spcAft>
                <a:spcPts val="0"/>
              </a:spcAft>
              <a:buFont typeface="Arial"/>
              <a:buChar char="•"/>
              <a:defRPr/>
            </a:pPr>
            <a:r>
              <a:rPr lang="en-US" dirty="0">
                <a:latin typeface="Arial"/>
                <a:ea typeface="+mn-ea"/>
                <a:cs typeface="Arial"/>
              </a:rPr>
              <a:t>Gross negligence</a:t>
            </a:r>
          </a:p>
          <a:p>
            <a:pPr eaLnBrk="1" fontAlgn="auto" hangingPunct="1">
              <a:spcAft>
                <a:spcPts val="0"/>
              </a:spcAft>
              <a:buFont typeface="Arial"/>
              <a:buChar char="•"/>
              <a:defRPr/>
            </a:pPr>
            <a:endParaRPr lang="en-US" dirty="0">
              <a:ea typeface="+mn-ea"/>
              <a:cs typeface="+mn-cs"/>
            </a:endParaRPr>
          </a:p>
          <a:p>
            <a:pPr eaLnBrk="1" fontAlgn="auto" hangingPunct="1">
              <a:spcAft>
                <a:spcPts val="0"/>
              </a:spcAft>
              <a:buFont typeface="Arial"/>
              <a:buChar char="•"/>
              <a:defRPr/>
            </a:pPr>
            <a:endParaRPr lang="en-US" dirty="0">
              <a:ea typeface="+mn-ea"/>
              <a:cs typeface="+mn-cs"/>
            </a:endParaRPr>
          </a:p>
        </p:txBody>
      </p:sp>
      <p:pic>
        <p:nvPicPr>
          <p:cNvPr id="4" name="Picture 5" descr="MC90043480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8475" y="3784600"/>
            <a:ext cx="2341563" cy="234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par>
                                <p:cTn id="10" presetID="9"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noChangeArrowheads="1"/>
          </p:cNvSpPr>
          <p:nvPr>
            <p:ph type="title"/>
          </p:nvPr>
        </p:nvSpPr>
        <p:spPr>
          <a:extLst/>
        </p:spPr>
        <p:txBody>
          <a:bodyPr rtlCol="0">
            <a:noAutofit/>
          </a:bodyPr>
          <a:lstStyle>
            <a:lvl1pPr algn="l" rtl="0" eaLnBrk="0" fontAlgn="base" hangingPunct="0">
              <a:spcBef>
                <a:spcPct val="0"/>
              </a:spcBef>
              <a:spcAft>
                <a:spcPct val="0"/>
              </a:spcAft>
              <a:defRPr sz="4000" b="1">
                <a:solidFill>
                  <a:srgbClr val="1D2F68"/>
                </a:solidFill>
                <a:latin typeface="+mj-lt"/>
                <a:ea typeface="ＭＳ Ｐゴシック" charset="0"/>
                <a:cs typeface="ＭＳ Ｐゴシック" charset="0"/>
              </a:defRPr>
            </a:lvl1pPr>
            <a:lvl2pPr algn="l" rtl="0" eaLnBrk="0" fontAlgn="base" hangingPunct="0">
              <a:spcBef>
                <a:spcPct val="0"/>
              </a:spcBef>
              <a:spcAft>
                <a:spcPct val="0"/>
              </a:spcAft>
              <a:defRPr sz="4000" b="1">
                <a:solidFill>
                  <a:srgbClr val="1D2F68"/>
                </a:solidFill>
                <a:latin typeface="Arial" charset="0"/>
                <a:ea typeface="ＭＳ Ｐゴシック" charset="0"/>
                <a:cs typeface="ＭＳ Ｐゴシック" charset="0"/>
              </a:defRPr>
            </a:lvl2pPr>
            <a:lvl3pPr algn="l" rtl="0" eaLnBrk="0" fontAlgn="base" hangingPunct="0">
              <a:spcBef>
                <a:spcPct val="0"/>
              </a:spcBef>
              <a:spcAft>
                <a:spcPct val="0"/>
              </a:spcAft>
              <a:defRPr sz="4000" b="1">
                <a:solidFill>
                  <a:srgbClr val="1D2F68"/>
                </a:solidFill>
                <a:latin typeface="Arial" charset="0"/>
                <a:ea typeface="ＭＳ Ｐゴシック" charset="0"/>
                <a:cs typeface="ＭＳ Ｐゴシック" charset="0"/>
              </a:defRPr>
            </a:lvl3pPr>
            <a:lvl4pPr algn="l" rtl="0" eaLnBrk="0" fontAlgn="base" hangingPunct="0">
              <a:spcBef>
                <a:spcPct val="0"/>
              </a:spcBef>
              <a:spcAft>
                <a:spcPct val="0"/>
              </a:spcAft>
              <a:defRPr sz="4000" b="1">
                <a:solidFill>
                  <a:srgbClr val="1D2F68"/>
                </a:solidFill>
                <a:latin typeface="Arial" charset="0"/>
                <a:ea typeface="ＭＳ Ｐゴシック" charset="0"/>
                <a:cs typeface="ＭＳ Ｐゴシック" charset="0"/>
              </a:defRPr>
            </a:lvl4pPr>
            <a:lvl5pPr algn="l" rtl="0" eaLnBrk="0" fontAlgn="base" hangingPunct="0">
              <a:spcBef>
                <a:spcPct val="0"/>
              </a:spcBef>
              <a:spcAft>
                <a:spcPct val="0"/>
              </a:spcAft>
              <a:defRPr sz="4000" b="1">
                <a:solidFill>
                  <a:srgbClr val="1D2F68"/>
                </a:solidFill>
                <a:latin typeface="Arial" charset="0"/>
                <a:ea typeface="ＭＳ Ｐゴシック" charset="0"/>
                <a:cs typeface="ＭＳ Ｐゴシック"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a:lstStyle>
          <a:p>
            <a:pPr algn="ctr" eaLnBrk="1" hangingPunct="1">
              <a:defRPr/>
            </a:pPr>
            <a:r>
              <a:rPr lang="en-US" sz="4400" dirty="0" smtClean="0">
                <a:ln w="18415" cmpd="sng">
                  <a:solidFill>
                    <a:srgbClr val="FFFFFF"/>
                  </a:solidFill>
                  <a:prstDash val="solid"/>
                </a:ln>
                <a:solidFill>
                  <a:srgbClr val="4AA12D"/>
                </a:solidFill>
                <a:latin typeface="Arial" charset="0"/>
              </a:rPr>
              <a:t>An Alternative to Constructive Discipline</a:t>
            </a:r>
            <a:endParaRPr lang="en-US" sz="4400" dirty="0">
              <a:ln w="18415" cmpd="sng">
                <a:solidFill>
                  <a:srgbClr val="FFFFFF"/>
                </a:solidFill>
                <a:prstDash val="solid"/>
              </a:ln>
              <a:solidFill>
                <a:srgbClr val="4AA12D"/>
              </a:solidFill>
              <a:latin typeface="Arial" charset="0"/>
            </a:endParaRPr>
          </a:p>
        </p:txBody>
      </p:sp>
      <p:sp>
        <p:nvSpPr>
          <p:cNvPr id="7" name="Content Placeholder 6"/>
          <p:cNvSpPr>
            <a:spLocks noGrp="1"/>
          </p:cNvSpPr>
          <p:nvPr>
            <p:ph idx="1"/>
          </p:nvPr>
        </p:nvSpPr>
        <p:spPr/>
        <p:txBody>
          <a:bodyPr/>
          <a:lstStyle/>
          <a:p>
            <a:pPr algn="just" eaLnBrk="1" hangingPunct="1">
              <a:lnSpc>
                <a:spcPct val="90000"/>
              </a:lnSpc>
            </a:pPr>
            <a:r>
              <a:rPr lang="en-US" dirty="0">
                <a:latin typeface="Arial" charset="0"/>
              </a:rPr>
              <a:t>Constructive Discipline is defined as discipline that produces a </a:t>
            </a:r>
            <a:r>
              <a:rPr lang="en-US" u="sng" dirty="0">
                <a:latin typeface="Arial" charset="0"/>
              </a:rPr>
              <a:t>positive change</a:t>
            </a:r>
            <a:r>
              <a:rPr lang="en-US" dirty="0">
                <a:latin typeface="Arial" charset="0"/>
              </a:rPr>
              <a:t> in an employee's behavior or performance. </a:t>
            </a:r>
          </a:p>
          <a:p>
            <a:pPr algn="just" eaLnBrk="1" hangingPunct="1">
              <a:lnSpc>
                <a:spcPct val="90000"/>
              </a:lnSpc>
            </a:pPr>
            <a:endParaRPr lang="en-US" sz="1000" dirty="0">
              <a:latin typeface="Arial" charset="0"/>
            </a:endParaRPr>
          </a:p>
          <a:p>
            <a:pPr algn="just" eaLnBrk="1" hangingPunct="1">
              <a:lnSpc>
                <a:spcPct val="90000"/>
              </a:lnSpc>
            </a:pPr>
            <a:r>
              <a:rPr lang="en-US" dirty="0">
                <a:latin typeface="Arial" charset="0"/>
              </a:rPr>
              <a:t>Such discipline is often concerned with prevention, as well as correction.  </a:t>
            </a:r>
          </a:p>
          <a:p>
            <a:pPr algn="just" eaLnBrk="1" hangingPunct="1">
              <a:lnSpc>
                <a:spcPct val="90000"/>
              </a:lnSpc>
            </a:pPr>
            <a:endParaRPr lang="en-US" sz="1000" dirty="0">
              <a:latin typeface="Arial" charset="0"/>
            </a:endParaRPr>
          </a:p>
          <a:p>
            <a:pPr algn="just" eaLnBrk="1" hangingPunct="1">
              <a:lnSpc>
                <a:spcPct val="90000"/>
              </a:lnSpc>
            </a:pPr>
            <a:r>
              <a:rPr lang="en-US" dirty="0">
                <a:latin typeface="Arial" charset="0"/>
              </a:rPr>
              <a:t>Reaching a common goal via constructive discipline is a management responsibility, can we provide an alternative?</a:t>
            </a:r>
          </a:p>
          <a:p>
            <a:pPr eaLnBrk="1" hangingPunct="1"/>
            <a:endParaRPr lang="en-US" dirty="0">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dissolve">
                                      <p:cBhvr>
                                        <p:cTn id="12" dur="500"/>
                                        <p:tgtEl>
                                          <p:spTgt spid="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dissolve">
                                      <p:cBhvr>
                                        <p:cTn id="1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274638"/>
            <a:ext cx="8229600" cy="925512"/>
          </a:xfrm>
        </p:spPr>
        <p:txBody>
          <a:bodyPr/>
          <a:lstStyle/>
          <a:p>
            <a:pPr eaLnBrk="1" hangingPunct="1"/>
            <a:r>
              <a:rPr lang="en-US" dirty="0">
                <a:solidFill>
                  <a:srgbClr val="4AA12D"/>
                </a:solidFill>
                <a:latin typeface="Calibri" charset="0"/>
              </a:rPr>
              <a:t>Confidentiality</a:t>
            </a:r>
          </a:p>
        </p:txBody>
      </p:sp>
      <p:sp>
        <p:nvSpPr>
          <p:cNvPr id="3" name="Content Placeholder 2"/>
          <p:cNvSpPr>
            <a:spLocks noGrp="1"/>
          </p:cNvSpPr>
          <p:nvPr>
            <p:ph idx="1"/>
          </p:nvPr>
        </p:nvSpPr>
        <p:spPr>
          <a:xfrm>
            <a:off x="457200" y="1200150"/>
            <a:ext cx="8229600" cy="5248275"/>
          </a:xfrm>
        </p:spPr>
        <p:txBody>
          <a:bodyPr>
            <a:normAutofit lnSpcReduction="10000"/>
          </a:bodyPr>
          <a:lstStyle/>
          <a:p>
            <a:pPr algn="just" eaLnBrk="1" hangingPunct="1"/>
            <a:r>
              <a:rPr lang="en-US" sz="3000" dirty="0">
                <a:latin typeface="Arial" charset="0"/>
              </a:rPr>
              <a:t>Confidentiality is integral to the Professional Standards process. For the PSC to function properly we must </a:t>
            </a:r>
            <a:r>
              <a:rPr lang="en-US" sz="3000" dirty="0" smtClean="0">
                <a:latin typeface="Arial" charset="0"/>
              </a:rPr>
              <a:t>maintain </a:t>
            </a:r>
            <a:r>
              <a:rPr lang="en-US" sz="3000" dirty="0">
                <a:latin typeface="Arial" charset="0"/>
              </a:rPr>
              <a:t>strict confidentiality.            </a:t>
            </a:r>
          </a:p>
          <a:p>
            <a:pPr algn="just" eaLnBrk="1" hangingPunct="1"/>
            <a:r>
              <a:rPr lang="en-US" sz="3000" dirty="0">
                <a:latin typeface="Arial" charset="0"/>
              </a:rPr>
              <a:t>When the PSC is contacted for assistance, our procedure requires us to </a:t>
            </a:r>
            <a:r>
              <a:rPr lang="en-US" altLang="ja-JP" sz="3000" dirty="0">
                <a:latin typeface="Arial" charset="0"/>
              </a:rPr>
              <a:t>to ensure that anything said will be held in the strictest confidence.</a:t>
            </a:r>
          </a:p>
          <a:p>
            <a:pPr algn="just" eaLnBrk="1" hangingPunct="1"/>
            <a:r>
              <a:rPr lang="en-US" altLang="ja-JP" sz="3000" dirty="0">
                <a:latin typeface="Arial" charset="0"/>
              </a:rPr>
              <a:t>All parties involved must agree to a confidential </a:t>
            </a:r>
            <a:r>
              <a:rPr lang="en-US" altLang="ja-JP" sz="3000" dirty="0" smtClean="0">
                <a:latin typeface="Arial" charset="0"/>
              </a:rPr>
              <a:t>process or the case cannot continue.</a:t>
            </a:r>
            <a:endParaRPr lang="en-US" altLang="ja-JP" sz="3000" dirty="0">
              <a:latin typeface="Arial" charset="0"/>
            </a:endParaRPr>
          </a:p>
          <a:p>
            <a:pPr eaLnBrk="1" hangingPunct="1"/>
            <a:endParaRPr lang="en-US" altLang="ja-JP" sz="4000" dirty="0">
              <a:latin typeface="Arial" charset="0"/>
            </a:endParaRPr>
          </a:p>
          <a:p>
            <a:pPr eaLnBrk="1" hangingPunct="1"/>
            <a:endParaRPr lang="en-US" dirty="0">
              <a:latin typeface="Calibri"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617</TotalTime>
  <Words>917</Words>
  <Application>Microsoft Macintosh PowerPoint</Application>
  <PresentationFormat>On-screen Show (4:3)</PresentationFormat>
  <Paragraphs>86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STANDARDS</vt:lpstr>
      <vt:lpstr>PROFESSIONAL STANDARDS</vt:lpstr>
      <vt:lpstr>ATC Code</vt:lpstr>
      <vt:lpstr>ATC Code</vt:lpstr>
      <vt:lpstr>ATC Code</vt:lpstr>
      <vt:lpstr>What IS covered</vt:lpstr>
      <vt:lpstr>What is NOT considered</vt:lpstr>
      <vt:lpstr>An Alternative to Constructive Discipline</vt:lpstr>
      <vt:lpstr>Confidentiality</vt:lpstr>
      <vt:lpstr>BUE Submissions</vt:lpstr>
      <vt:lpstr>ATSAP Submissions</vt:lpstr>
      <vt:lpstr>Management Submissions</vt:lpstr>
      <vt:lpstr>Management Submissions</vt:lpstr>
      <vt:lpstr>Submitting an Issue</vt:lpstr>
      <vt:lpstr>Procedures</vt:lpstr>
      <vt:lpstr>Written Records</vt:lpstr>
      <vt:lpstr>Case Resolution </vt:lpstr>
      <vt:lpstr>Professional Standards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Standards</dc:title>
  <dc:creator>Andy Marosvari</dc:creator>
  <cp:lastModifiedBy>Garth Koleszar</cp:lastModifiedBy>
  <cp:revision>49</cp:revision>
  <dcterms:created xsi:type="dcterms:W3CDTF">2011-09-27T14:11:58Z</dcterms:created>
  <dcterms:modified xsi:type="dcterms:W3CDTF">2016-03-10T19:31:43Z</dcterms:modified>
</cp:coreProperties>
</file>