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6858000"/>
  <p:notesSz cx="6858000" cy="9144000"/>
  <p:defaultTextStyle>
    <a:lvl1pPr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1pPr>
    <a:lvl2pPr indent="3429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2pPr>
    <a:lvl3pPr indent="6858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3pPr>
    <a:lvl4pPr indent="10287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4pPr>
    <a:lvl5pPr indent="13716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5pPr>
    <a:lvl6pPr indent="17145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6pPr>
    <a:lvl7pPr indent="20574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7pPr>
    <a:lvl8pPr indent="24003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8pPr>
    <a:lvl9pPr indent="27432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def" i="de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b="def" i="def"/>
      <a:tcStyle>
        <a:tcBdr/>
        <a:fill>
          <a:solidFill>
            <a:srgbClr val="94908F">
              <a:alpha val="64999"/>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def" i="de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def" i="de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def" i="de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def" i="de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 styleId="{8F44A2F1-9E1F-4B54-A3A2-5F16C0AD49E2}" styleName="">
    <a:tblBg/>
    <a:wholeTb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noFill/>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noFill/>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lvl="0"/>
          </a:p>
        </p:txBody>
      </p:sp>
      <p:sp>
        <p:nvSpPr>
          <p:cNvPr id="36" name="Shape 3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06400">
      <a:defRPr>
        <a:latin typeface="Lucida Grande"/>
        <a:ea typeface="Lucida Grande"/>
        <a:cs typeface="Lucida Grande"/>
        <a:sym typeface="Lucida Grande"/>
      </a:defRPr>
    </a:lvl1pPr>
    <a:lvl2pPr indent="228600" defTabSz="406400">
      <a:defRPr>
        <a:latin typeface="Lucida Grande"/>
        <a:ea typeface="Lucida Grande"/>
        <a:cs typeface="Lucida Grande"/>
        <a:sym typeface="Lucida Grande"/>
      </a:defRPr>
    </a:lvl2pPr>
    <a:lvl3pPr indent="457200" defTabSz="406400">
      <a:defRPr>
        <a:latin typeface="Lucida Grande"/>
        <a:ea typeface="Lucida Grande"/>
        <a:cs typeface="Lucida Grande"/>
        <a:sym typeface="Lucida Grande"/>
      </a:defRPr>
    </a:lvl3pPr>
    <a:lvl4pPr indent="685800" defTabSz="406400">
      <a:defRPr>
        <a:latin typeface="Lucida Grande"/>
        <a:ea typeface="Lucida Grande"/>
        <a:cs typeface="Lucida Grande"/>
        <a:sym typeface="Lucida Grande"/>
      </a:defRPr>
    </a:lvl4pPr>
    <a:lvl5pPr indent="914400" defTabSz="406400">
      <a:defRPr>
        <a:latin typeface="Lucida Grande"/>
        <a:ea typeface="Lucida Grande"/>
        <a:cs typeface="Lucida Grande"/>
        <a:sym typeface="Lucida Grande"/>
      </a:defRPr>
    </a:lvl5pPr>
    <a:lvl6pPr indent="1143000" defTabSz="406400">
      <a:defRPr>
        <a:latin typeface="Lucida Grande"/>
        <a:ea typeface="Lucida Grande"/>
        <a:cs typeface="Lucida Grande"/>
        <a:sym typeface="Lucida Grande"/>
      </a:defRPr>
    </a:lvl6pPr>
    <a:lvl7pPr indent="1371600" defTabSz="406400">
      <a:defRPr>
        <a:latin typeface="Lucida Grande"/>
        <a:ea typeface="Lucida Grande"/>
        <a:cs typeface="Lucida Grande"/>
        <a:sym typeface="Lucida Grande"/>
      </a:defRPr>
    </a:lvl7pPr>
    <a:lvl8pPr indent="1600200" defTabSz="406400">
      <a:defRPr>
        <a:latin typeface="Lucida Grande"/>
        <a:ea typeface="Lucida Grande"/>
        <a:cs typeface="Lucida Grande"/>
        <a:sym typeface="Lucida Grande"/>
      </a:defRPr>
    </a:lvl8pPr>
    <a:lvl9pPr indent="1828800" defTabSz="406400">
      <a:defRPr>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sldImg"/>
          </p:nvPr>
        </p:nvSpPr>
        <p:spPr>
          <a:prstGeom prst="rect">
            <a:avLst/>
          </a:prstGeom>
        </p:spPr>
        <p:txBody>
          <a:bodyPr/>
          <a:lstStyle/>
          <a:p>
            <a:pPr lvl="0"/>
          </a:p>
        </p:txBody>
      </p:sp>
      <p:sp>
        <p:nvSpPr>
          <p:cNvPr id="61" name="Shape 61"/>
          <p:cNvSpPr/>
          <p:nvPr>
            <p:ph type="body" sz="quarter" idx="1"/>
          </p:nvPr>
        </p:nvSpPr>
        <p:spPr>
          <a:prstGeom prst="rect">
            <a:avLst/>
          </a:prstGeom>
        </p:spPr>
        <p:txBody>
          <a:bodyPr/>
          <a:lstStyle/>
          <a:p>
            <a:pPr lvl="0">
              <a:buClr>
                <a:srgbClr val="000000"/>
              </a:buClr>
            </a:pPr>
            <a:r>
              <a:t> </a:t>
            </a:r>
          </a:p>
          <a:p>
            <a:pPr lvl="0">
              <a:buClr>
                <a:srgbClr val="000000"/>
              </a:buClr>
            </a:pPr>
            <a: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lvl="0"/>
          </a:p>
        </p:txBody>
      </p:sp>
      <p:sp>
        <p:nvSpPr>
          <p:cNvPr id="76" name="Shape 76"/>
          <p:cNvSpPr/>
          <p:nvPr>
            <p:ph type="body" sz="quarter" idx="1"/>
          </p:nvPr>
        </p:nvSpPr>
        <p:spPr>
          <a:prstGeom prst="rect">
            <a:avLst/>
          </a:prstGeom>
        </p:spPr>
        <p:txBody>
          <a:bodyPr/>
          <a:lstStyle/>
          <a:p>
            <a:pPr lvl="0">
              <a:buClr>
                <a:srgbClr val="000000"/>
              </a:buClr>
            </a:pPr>
            <a:r>
              <a:t> </a:t>
            </a:r>
          </a:p>
          <a:p>
            <a:pPr lvl="0">
              <a:buClr>
                <a:srgbClr val="000000"/>
              </a:buClr>
            </a:pPr>
            <a: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sldImg"/>
          </p:nvPr>
        </p:nvSpPr>
        <p:spPr>
          <a:prstGeom prst="rect">
            <a:avLst/>
          </a:prstGeom>
        </p:spPr>
        <p:txBody>
          <a:bodyPr/>
          <a:lstStyle/>
          <a:p>
            <a:pPr lvl="0"/>
          </a:p>
        </p:txBody>
      </p:sp>
      <p:sp>
        <p:nvSpPr>
          <p:cNvPr id="86" name="Shape 86"/>
          <p:cNvSpPr/>
          <p:nvPr>
            <p:ph type="body" sz="quarter" idx="1"/>
          </p:nvPr>
        </p:nvSpPr>
        <p:spPr>
          <a:prstGeom prst="rect">
            <a:avLst/>
          </a:prstGeom>
        </p:spPr>
        <p:txBody>
          <a:bodyPr/>
          <a:lstStyle/>
          <a:p>
            <a:pPr lvl="0">
              <a:buClr>
                <a:srgbClr val="000000"/>
              </a:buClr>
            </a:pPr>
            <a:r>
              <a:t>We have talked a little about some of the</a:t>
            </a:r>
            <a:r>
              <a:t> history of Professional standards. We have talked about words that each of you would use to define it. We covered what it looks like in the contract. We looked at intent and creation and several other foundational pieces. Now I want to know from each of you why Professional Standards. </a:t>
            </a:r>
          </a:p>
          <a:p>
            <a:pPr lvl="0">
              <a:buClr>
                <a:srgbClr val="000000"/>
              </a:buClr>
            </a:pPr>
          </a:p>
          <a:p>
            <a:pPr lvl="0">
              <a:buClr>
                <a:srgbClr val="000000"/>
              </a:buClr>
            </a:pPr>
            <a:r>
              <a:t>Professional Standards will be there to resolve issues after they have occurred. We will go over some of the reactive roles in Professional Standards. But we cannot forget the proactive role we have as well. Throughout the course we will talk about some of the proactive responsibilities we all have to promote the highest levels of professional conduct.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sldImg"/>
          </p:nvPr>
        </p:nvSpPr>
        <p:spPr>
          <a:prstGeom prst="rect">
            <a:avLst/>
          </a:prstGeom>
        </p:spPr>
        <p:txBody>
          <a:bodyPr/>
          <a:lstStyle/>
          <a:p>
            <a:pPr lvl="0"/>
          </a:p>
        </p:txBody>
      </p:sp>
      <p:sp>
        <p:nvSpPr>
          <p:cNvPr id="94" name="Shape 94"/>
          <p:cNvSpPr/>
          <p:nvPr>
            <p:ph type="body" sz="quarter" idx="1"/>
          </p:nvPr>
        </p:nvSpPr>
        <p:spPr>
          <a:prstGeom prst="rect">
            <a:avLst/>
          </a:prstGeom>
        </p:spPr>
        <p:txBody>
          <a:bodyPr/>
          <a:lstStyle/>
          <a:p>
            <a:pPr lvl="0">
              <a:buClr>
                <a:srgbClr val="000000"/>
              </a:buClr>
            </a:pPr>
            <a:r>
              <a:t>That leads</a:t>
            </a:r>
            <a:r>
              <a:t> us to this. As a professional standards committee member, you have now become the face of Professional Standards. People will be watching you to see how you perform, how you act and how you lead. Make no mistake about it. You have become the leaders of a program whose success and continuity depends on each of us on these workgroups. National, Regional and local. There will be people out the who will want to see us fail. There will be people who challenge your right to define professionalism. There will be people out there who want nothing to do with this process. </a:t>
            </a:r>
          </a:p>
          <a:p>
            <a:pPr lvl="0">
              <a:buClr>
                <a:srgbClr val="000000"/>
              </a:buClr>
            </a:pPr>
          </a:p>
          <a:p>
            <a:pPr lvl="0">
              <a:buClr>
                <a:srgbClr val="000000"/>
              </a:buClr>
            </a:pPr>
            <a:r>
              <a:t>If we make a mistake, we will learn. We defend our right to define professionalism by our leadership. By our rights under the contract. By your selection to be a part of this program. By how we mentor those around us in the concepts of Professionalism. People will begin to come to you in your role as a professional standards leader for answers, for help. That is when we will know success. That is when the true bearer of the professional standards ****YOU *** have changed this profession that we all care so much about.</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546100" y="965200"/>
            <a:ext cx="7950200" cy="2463800"/>
          </a:xfrm>
          <a:prstGeom prst="rect">
            <a:avLst/>
          </a:prstGeom>
        </p:spPr>
        <p:txBody>
          <a:bodyPr anchor="b"/>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6" name="Shape 6"/>
          <p:cNvSpPr/>
          <p:nvPr>
            <p:ph type="body" idx="1"/>
          </p:nvPr>
        </p:nvSpPr>
        <p:spPr>
          <a:xfrm>
            <a:off x="546100" y="3416300"/>
            <a:ext cx="7950200" cy="2120900"/>
          </a:xfrm>
          <a:prstGeom prst="rect">
            <a:avLst/>
          </a:prstGeom>
        </p:spPr>
        <p:txBody>
          <a:bodyPr anchor="t"/>
          <a:lstStyle>
            <a:lvl1pPr marL="0" indent="0">
              <a:spcBef>
                <a:spcPts val="800"/>
              </a:spcBef>
              <a:buSzTx/>
              <a:buNone/>
              <a:defRPr sz="2800">
                <a:solidFill>
                  <a:srgbClr val="73BFFF"/>
                </a:solidFill>
              </a:defRPr>
            </a:lvl1pPr>
            <a:lvl2pPr marL="0" indent="0">
              <a:spcBef>
                <a:spcPts val="800"/>
              </a:spcBef>
              <a:buSzTx/>
              <a:buNone/>
              <a:defRPr sz="2800">
                <a:solidFill>
                  <a:srgbClr val="73BFFF"/>
                </a:solidFill>
              </a:defRPr>
            </a:lvl2pPr>
            <a:lvl3pPr marL="0" indent="0">
              <a:spcBef>
                <a:spcPts val="800"/>
              </a:spcBef>
              <a:buSzTx/>
              <a:buNone/>
              <a:defRPr sz="2800">
                <a:solidFill>
                  <a:srgbClr val="73BFFF"/>
                </a:solidFill>
              </a:defRPr>
            </a:lvl3pPr>
            <a:lvl4pPr marL="0" indent="0">
              <a:spcBef>
                <a:spcPts val="800"/>
              </a:spcBef>
              <a:buSzTx/>
              <a:buNone/>
              <a:defRPr sz="2800">
                <a:solidFill>
                  <a:srgbClr val="73BFFF"/>
                </a:solidFill>
              </a:defRPr>
            </a:lvl4pPr>
            <a:lvl5pPr marL="0" indent="0">
              <a:spcBef>
                <a:spcPts val="800"/>
              </a:spcBef>
              <a:buSzTx/>
              <a:buNone/>
              <a:defRPr sz="2800">
                <a:solidFill>
                  <a:srgbClr val="73BFFF"/>
                </a:solidFill>
              </a:defRPr>
            </a:lvl5pPr>
          </a:lstStyle>
          <a:p>
            <a:pPr lvl="0">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One</a:t>
            </a:r>
            <a:endParaRPr sz="2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Two</a:t>
            </a:r>
            <a:endParaRPr sz="2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Three</a:t>
            </a:r>
            <a:endParaRPr sz="2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Four</a:t>
            </a:r>
            <a:endParaRPr sz="2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7" name="Shape 27"/>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28" name="Shape 28"/>
          <p:cNvSpPr/>
          <p:nvPr>
            <p:ph type="body" idx="1"/>
          </p:nvPr>
        </p:nvSpPr>
        <p:spPr>
          <a:xfrm>
            <a:off x="546100" y="1943100"/>
            <a:ext cx="3606800" cy="40259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31" name="Shape 31"/>
          <p:cNvSpPr/>
          <p:nvPr>
            <p:ph type="body" idx="1"/>
          </p:nvPr>
        </p:nvSpPr>
        <p:spPr>
          <a:xfrm>
            <a:off x="546100" y="1943100"/>
            <a:ext cx="3606800" cy="40259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3" name="Shape 33"/>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34" name="Shape 34"/>
          <p:cNvSpPr/>
          <p:nvPr>
            <p:ph type="body" idx="1"/>
          </p:nvPr>
        </p:nvSpPr>
        <p:spPr>
          <a:xfrm>
            <a:off x="4978400" y="1943100"/>
            <a:ext cx="3606800" cy="40259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9" name="Shape 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12" name="Shape 12"/>
          <p:cNvSpPr/>
          <p:nvPr>
            <p:ph type="body" idx="1"/>
          </p:nvPr>
        </p:nvSpPr>
        <p:spPr>
          <a:prstGeom prst="rect">
            <a:avLst/>
          </a:prstGeom>
        </p:spPr>
        <p:txBody>
          <a:bodyPr numCol="2" spcCol="401954" anchor="t"/>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546100" y="965200"/>
            <a:ext cx="8039100" cy="4927600"/>
          </a:xfrm>
          <a:prstGeom prst="rect">
            <a:avLst/>
          </a:prstGeom>
        </p:spPr>
        <p:txBody>
          <a:bodyPr/>
          <a:lstStyle>
            <a:lvl1pPr>
              <a:spcBef>
                <a:spcPts val="2500"/>
              </a:spcBef>
              <a:buBlip>
                <a:blip r:embed="rId2"/>
              </a:buBlip>
            </a:lvl1pPr>
            <a:lvl2pPr>
              <a:spcBef>
                <a:spcPts val="2500"/>
              </a:spcBef>
              <a:buBlip>
                <a:blip r:embed="rId2"/>
              </a:buBlip>
            </a:lvl2pPr>
            <a:lvl3pPr>
              <a:spcBef>
                <a:spcPts val="2500"/>
              </a:spcBef>
              <a:buBlip>
                <a:blip r:embed="rId2"/>
              </a:buBlip>
            </a:lvl3pPr>
            <a:lvl4pPr>
              <a:spcBef>
                <a:spcPts val="2500"/>
              </a:spcBef>
              <a:buBlip>
                <a:blip r:embed="rId2"/>
              </a:buBlip>
            </a:lvl4pPr>
            <a:lvl5pPr>
              <a:spcBef>
                <a:spcPts val="2500"/>
              </a:spcBef>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546100" y="2578100"/>
            <a:ext cx="8039100" cy="1714500"/>
          </a:xfrm>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546100" y="4787900"/>
            <a:ext cx="8039100" cy="863600"/>
          </a:xfrm>
          <a:prstGeom prst="rect">
            <a:avLst/>
          </a:prstGeom>
        </p:spPr>
        <p:txBody>
          <a:bodyPr anchor="b"/>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22" name="Shape 22"/>
          <p:cNvSpPr/>
          <p:nvPr>
            <p:ph type="body" idx="1"/>
          </p:nvPr>
        </p:nvSpPr>
        <p:spPr>
          <a:xfrm>
            <a:off x="546100" y="5638800"/>
            <a:ext cx="8039100" cy="1092200"/>
          </a:xfrm>
          <a:prstGeom prst="rect">
            <a:avLst/>
          </a:prstGeom>
        </p:spPr>
        <p:txBody>
          <a:bodyPr anchor="t"/>
          <a:lstStyle>
            <a:lvl1pPr marL="0" indent="0">
              <a:spcBef>
                <a:spcPts val="0"/>
              </a:spcBef>
              <a:buSzTx/>
              <a:buNone/>
              <a:defRPr sz="2800">
                <a:solidFill>
                  <a:srgbClr val="73BFFF"/>
                </a:solidFill>
              </a:defRPr>
            </a:lvl1pPr>
            <a:lvl2pPr marL="0" indent="0">
              <a:spcBef>
                <a:spcPts val="0"/>
              </a:spcBef>
              <a:buSzTx/>
              <a:buNone/>
              <a:defRPr sz="2800">
                <a:solidFill>
                  <a:srgbClr val="73BFFF"/>
                </a:solidFill>
              </a:defRPr>
            </a:lvl2pPr>
            <a:lvl3pPr marL="0" indent="0">
              <a:spcBef>
                <a:spcPts val="0"/>
              </a:spcBef>
              <a:buSzTx/>
              <a:buNone/>
              <a:defRPr sz="2800">
                <a:solidFill>
                  <a:srgbClr val="73BFFF"/>
                </a:solidFill>
              </a:defRPr>
            </a:lvl3pPr>
            <a:lvl4pPr marL="0" indent="0">
              <a:spcBef>
                <a:spcPts val="0"/>
              </a:spcBef>
              <a:buSzTx/>
              <a:buNone/>
              <a:defRPr sz="2800">
                <a:solidFill>
                  <a:srgbClr val="73BFFF"/>
                </a:solidFill>
              </a:defRPr>
            </a:lvl4pPr>
            <a:lvl5pPr marL="0" indent="0">
              <a:spcBef>
                <a:spcPts val="0"/>
              </a:spcBef>
              <a:buSzTx/>
              <a:buNone/>
              <a:defRPr sz="2800">
                <a:solidFill>
                  <a:srgbClr val="73BFFF"/>
                </a:solidFill>
              </a:defRPr>
            </a:lvl5pPr>
          </a:lstStyle>
          <a:p>
            <a:pPr lvl="0">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One</a:t>
            </a:r>
            <a:endParaRPr sz="2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Two</a:t>
            </a:r>
            <a:endParaRPr sz="2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Three</a:t>
            </a:r>
            <a:endParaRPr sz="2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Four</a:t>
            </a:r>
            <a:endParaRPr sz="2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4" name="Shape 24"/>
          <p:cNvSpPr/>
          <p:nvPr>
            <p:ph type="title"/>
          </p:nvPr>
        </p:nvSpPr>
        <p:spPr>
          <a:xfrm>
            <a:off x="546100" y="977900"/>
            <a:ext cx="3606800" cy="2463800"/>
          </a:xfrm>
          <a:prstGeom prst="rect">
            <a:avLst/>
          </a:prstGeom>
        </p:spPr>
        <p:txBody>
          <a:bodyPr anchor="b"/>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25" name="Shape 25"/>
          <p:cNvSpPr/>
          <p:nvPr>
            <p:ph type="body" idx="1"/>
          </p:nvPr>
        </p:nvSpPr>
        <p:spPr>
          <a:xfrm>
            <a:off x="546100" y="3429000"/>
            <a:ext cx="3606800" cy="2120900"/>
          </a:xfrm>
          <a:prstGeom prst="rect">
            <a:avLst/>
          </a:prstGeom>
        </p:spPr>
        <p:txBody>
          <a:bodyPr anchor="t"/>
          <a:lstStyle>
            <a:lvl1pPr marL="0" indent="0">
              <a:spcBef>
                <a:spcPts val="800"/>
              </a:spcBef>
              <a:buSzTx/>
              <a:buNone/>
              <a:defRPr sz="2800">
                <a:solidFill>
                  <a:srgbClr val="73BFFF"/>
                </a:solidFill>
              </a:defRPr>
            </a:lvl1pPr>
            <a:lvl2pPr marL="0" indent="0">
              <a:spcBef>
                <a:spcPts val="800"/>
              </a:spcBef>
              <a:buSzTx/>
              <a:buNone/>
              <a:defRPr sz="2800">
                <a:solidFill>
                  <a:srgbClr val="73BFFF"/>
                </a:solidFill>
              </a:defRPr>
            </a:lvl2pPr>
            <a:lvl3pPr marL="0" indent="0">
              <a:spcBef>
                <a:spcPts val="800"/>
              </a:spcBef>
              <a:buSzTx/>
              <a:buNone/>
              <a:defRPr sz="2800">
                <a:solidFill>
                  <a:srgbClr val="73BFFF"/>
                </a:solidFill>
              </a:defRPr>
            </a:lvl3pPr>
            <a:lvl4pPr marL="0" indent="0">
              <a:spcBef>
                <a:spcPts val="800"/>
              </a:spcBef>
              <a:buSzTx/>
              <a:buNone/>
              <a:defRPr sz="2800">
                <a:solidFill>
                  <a:srgbClr val="73BFFF"/>
                </a:solidFill>
              </a:defRPr>
            </a:lvl4pPr>
            <a:lvl5pPr marL="0" indent="0">
              <a:spcBef>
                <a:spcPts val="800"/>
              </a:spcBef>
              <a:buSzTx/>
              <a:buNone/>
              <a:defRPr sz="2800">
                <a:solidFill>
                  <a:srgbClr val="73BFFF"/>
                </a:solidFill>
              </a:defRPr>
            </a:lvl5pPr>
          </a:lstStyle>
          <a:p>
            <a:pPr lvl="0">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One</a:t>
            </a:r>
            <a:endParaRPr sz="2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Two</a:t>
            </a:r>
            <a:endParaRPr sz="2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Three</a:t>
            </a:r>
            <a:endParaRPr sz="2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Four</a:t>
            </a:r>
            <a:endParaRPr sz="2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546100" y="177800"/>
            <a:ext cx="8039100" cy="171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3" name="Shape 3"/>
          <p:cNvSpPr/>
          <p:nvPr>
            <p:ph type="body" idx="1"/>
          </p:nvPr>
        </p:nvSpPr>
        <p:spPr>
          <a:xfrm>
            <a:off x="546100" y="1943100"/>
            <a:ext cx="8039100" cy="4025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indent="2286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indent="4572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indent="6858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indent="9144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indent="11430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indent="13716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indent="16002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indent="18288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titleStyle>
    <p:bodyStyle>
      <a:lvl1pPr marL="3302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marL="6858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marL="10414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marL="13970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marL="17526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marL="21082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marL="24638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marL="28194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marL="31750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bodyStyle>
    <p:otherStyle>
      <a:lvl1pPr algn="r" defTabSz="406400">
        <a:defRPr b="1" sz="900">
          <a:solidFill>
            <a:schemeClr val="tx1"/>
          </a:solidFill>
          <a:latin typeface="+mn-lt"/>
          <a:ea typeface="+mn-ea"/>
          <a:cs typeface="+mn-cs"/>
          <a:sym typeface="Helvetica Neue"/>
        </a:defRPr>
      </a:lvl1pPr>
      <a:lvl2pPr indent="228600" algn="r" defTabSz="406400">
        <a:defRPr b="1" sz="900">
          <a:solidFill>
            <a:schemeClr val="tx1"/>
          </a:solidFill>
          <a:latin typeface="+mn-lt"/>
          <a:ea typeface="+mn-ea"/>
          <a:cs typeface="+mn-cs"/>
          <a:sym typeface="Helvetica Neue"/>
        </a:defRPr>
      </a:lvl2pPr>
      <a:lvl3pPr indent="457200" algn="r" defTabSz="406400">
        <a:defRPr b="1" sz="900">
          <a:solidFill>
            <a:schemeClr val="tx1"/>
          </a:solidFill>
          <a:latin typeface="+mn-lt"/>
          <a:ea typeface="+mn-ea"/>
          <a:cs typeface="+mn-cs"/>
          <a:sym typeface="Helvetica Neue"/>
        </a:defRPr>
      </a:lvl3pPr>
      <a:lvl4pPr indent="685800" algn="r" defTabSz="406400">
        <a:defRPr b="1" sz="900">
          <a:solidFill>
            <a:schemeClr val="tx1"/>
          </a:solidFill>
          <a:latin typeface="+mn-lt"/>
          <a:ea typeface="+mn-ea"/>
          <a:cs typeface="+mn-cs"/>
          <a:sym typeface="Helvetica Neue"/>
        </a:defRPr>
      </a:lvl4pPr>
      <a:lvl5pPr indent="914400" algn="r" defTabSz="406400">
        <a:defRPr b="1" sz="900">
          <a:solidFill>
            <a:schemeClr val="tx1"/>
          </a:solidFill>
          <a:latin typeface="+mn-lt"/>
          <a:ea typeface="+mn-ea"/>
          <a:cs typeface="+mn-cs"/>
          <a:sym typeface="Helvetica Neue"/>
        </a:defRPr>
      </a:lvl5pPr>
      <a:lvl6pPr indent="1143000" algn="r" defTabSz="406400">
        <a:defRPr b="1" sz="900">
          <a:solidFill>
            <a:schemeClr val="tx1"/>
          </a:solidFill>
          <a:latin typeface="+mn-lt"/>
          <a:ea typeface="+mn-ea"/>
          <a:cs typeface="+mn-cs"/>
          <a:sym typeface="Helvetica Neue"/>
        </a:defRPr>
      </a:lvl6pPr>
      <a:lvl7pPr indent="1371600" algn="r" defTabSz="406400">
        <a:defRPr b="1" sz="900">
          <a:solidFill>
            <a:schemeClr val="tx1"/>
          </a:solidFill>
          <a:latin typeface="+mn-lt"/>
          <a:ea typeface="+mn-ea"/>
          <a:cs typeface="+mn-cs"/>
          <a:sym typeface="Helvetica Neue"/>
        </a:defRPr>
      </a:lvl7pPr>
      <a:lvl8pPr indent="1600200" algn="r" defTabSz="406400">
        <a:defRPr b="1" sz="900">
          <a:solidFill>
            <a:schemeClr val="tx1"/>
          </a:solidFill>
          <a:latin typeface="+mn-lt"/>
          <a:ea typeface="+mn-ea"/>
          <a:cs typeface="+mn-cs"/>
          <a:sym typeface="Helvetica Neue"/>
        </a:defRPr>
      </a:lvl8pPr>
      <a:lvl9pPr indent="1828800" algn="r" defTabSz="406400">
        <a:defRPr b="1" sz="900">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xfrm>
            <a:off x="889000" y="4597400"/>
            <a:ext cx="7366000" cy="2095500"/>
          </a:xfrm>
          <a:prstGeom prst="rect">
            <a:avLst/>
          </a:prstGeom>
        </p:spPr>
        <p:txBody>
          <a:bodyPr/>
          <a:lstStyle>
            <a:lvl1pPr algn="ctr">
              <a:defRPr b="1" i="1" sz="6400">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6400">
                <a:solidFill>
                  <a:srgbClr val="FFFFFF"/>
                </a:solidFill>
                <a:effectLst>
                  <a:outerShdw sx="100000" sy="100000" kx="0" ky="0" algn="b" rotWithShape="0" blurRad="50800" dist="38100" dir="5400000">
                    <a:srgbClr val="000000"/>
                  </a:outerShdw>
                </a:effectLst>
                <a:uFill>
                  <a:solidFill>
                    <a:srgbClr val="FFFFFF"/>
                  </a:solidFill>
                </a:uFill>
              </a:rPr>
              <a:t>Introductions and Concepts</a:t>
            </a:r>
          </a:p>
        </p:txBody>
      </p:sp>
      <p:grpSp>
        <p:nvGrpSpPr>
          <p:cNvPr id="41" name="Group 41"/>
          <p:cNvGrpSpPr/>
          <p:nvPr/>
        </p:nvGrpSpPr>
        <p:grpSpPr>
          <a:xfrm>
            <a:off x="2438400" y="177800"/>
            <a:ext cx="4267201" cy="4381501"/>
            <a:chOff x="0" y="0"/>
            <a:chExt cx="4267200" cy="4381500"/>
          </a:xfrm>
        </p:grpSpPr>
        <p:sp>
          <p:nvSpPr>
            <p:cNvPr id="39" name="Shape 39"/>
            <p:cNvSpPr/>
            <p:nvPr/>
          </p:nvSpPr>
          <p:spPr>
            <a:xfrm>
              <a:off x="0" y="0"/>
              <a:ext cx="4267200" cy="4381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solidFill>
              <a:srgbClr val="FFFFFF"/>
            </a:solidFill>
            <a:ln w="12700" cap="flat">
              <a:noFill/>
              <a:miter lim="400000"/>
            </a:ln>
            <a:effectLst>
              <a:outerShdw sx="100000" sy="100000" kx="0" ky="0" algn="b" rotWithShape="0" blurRad="101600" dist="0" dir="5400000">
                <a:srgbClr val="000000">
                  <a:alpha val="50000"/>
                </a:srgbClr>
              </a:outerShdw>
            </a:effectLst>
          </p:spPr>
          <p:txBody>
            <a:bodyPr wrap="square" lIns="38100" tIns="38100" rIns="38100" bIns="38100" numCol="1" anchor="ctr">
              <a:noAutofit/>
            </a:bodyPr>
            <a:lstStyle/>
            <a:p>
              <a:pPr lvl="0">
                <a:defRPr sz="2400"/>
              </a:pPr>
            </a:p>
          </p:txBody>
        </p:sp>
        <p:pic>
          <p:nvPicPr>
            <p:cNvPr id="40" name="NATCA-PS-LOGO-hires.pdf"/>
            <p:cNvPicPr/>
            <p:nvPr/>
          </p:nvPicPr>
          <p:blipFill>
            <a:blip r:embed="rId2">
              <a:extLst/>
            </a:blip>
            <a:stretch>
              <a:fillRect/>
            </a:stretch>
          </p:blipFill>
          <p:spPr>
            <a:xfrm>
              <a:off x="92845" y="107820"/>
              <a:ext cx="4051300" cy="4166580"/>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1"/>
                                        </p:tgtEl>
                                        <p:attrNameLst>
                                          <p:attrName>style.visibility</p:attrName>
                                        </p:attrNameLst>
                                      </p:cBhvr>
                                      <p:to>
                                        <p:strVal val="visible"/>
                                      </p:to>
                                    </p:set>
                                    <p:animEffect filter="wipe(left)" transition="in">
                                      <p:cBhvr>
                                        <p:cTn id="7" dur="2000"/>
                                        <p:tgtEl>
                                          <p:spTgt spid="41"/>
                                        </p:tgtEl>
                                      </p:cBhvr>
                                    </p:animEffect>
                                  </p:childTnLst>
                                </p:cTn>
                              </p:par>
                            </p:childTnLst>
                          </p:cTn>
                        </p:par>
                        <p:par>
                          <p:cTn id="8" fill="hold">
                            <p:stCondLst>
                              <p:cond delay="2000"/>
                            </p:stCondLst>
                            <p:childTnLst>
                              <p:par>
                                <p:cTn id="9" nodeType="afterEffect" presetClass="entr" presetSubtype="1" presetID="2" grpId="2" fill="hold">
                                  <p:stCondLst>
                                    <p:cond delay="0"/>
                                  </p:stCondLst>
                                  <p:iterate type="el" backwards="0">
                                    <p:tmAbs val="0"/>
                                  </p:iterate>
                                  <p:childTnLst>
                                    <p:set>
                                      <p:cBhvr>
                                        <p:cTn id="10" fill="hold"/>
                                        <p:tgtEl>
                                          <p:spTgt spid="38"/>
                                        </p:tgtEl>
                                        <p:attrNameLst>
                                          <p:attrName>style.visibility</p:attrName>
                                        </p:attrNameLst>
                                      </p:cBhvr>
                                      <p:to>
                                        <p:strVal val="visible"/>
                                      </p:to>
                                    </p:set>
                                    <p:anim calcmode="lin" valueType="num">
                                      <p:cBhvr>
                                        <p:cTn id="11" dur="2000" fill="hold"/>
                                        <p:tgtEl>
                                          <p:spTgt spid="38"/>
                                        </p:tgtEl>
                                        <p:attrNameLst>
                                          <p:attrName>ppt_x</p:attrName>
                                        </p:attrNameLst>
                                      </p:cBhvr>
                                      <p:tavLst>
                                        <p:tav tm="0">
                                          <p:val>
                                            <p:strVal val="#ppt_x"/>
                                          </p:val>
                                        </p:tav>
                                        <p:tav tm="100000">
                                          <p:val>
                                            <p:strVal val="#ppt_x"/>
                                          </p:val>
                                        </p:tav>
                                      </p:tavLst>
                                    </p:anim>
                                    <p:anim calcmode="lin" valueType="num">
                                      <p:cBhvr>
                                        <p:cTn id="12" dur="2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 grpId="1"/>
      <p:bldP build="whole" bldLvl="1" animBg="1" rev="0" advAuto="0" spid="38"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body" idx="1"/>
          </p:nvPr>
        </p:nvSpPr>
        <p:spPr>
          <a:xfrm>
            <a:off x="457200" y="1851581"/>
            <a:ext cx="8229600" cy="2832101"/>
          </a:xfrm>
          <a:prstGeom prst="rect">
            <a:avLst/>
          </a:prstGeom>
          <a:solidFill/>
          <a:ln w="9525">
            <a:bevel/>
          </a:ln>
        </p:spPr>
        <p:txBody>
          <a:bodyPr anchor="t">
            <a:normAutofit fontScale="100000" lnSpcReduction="0"/>
          </a:bodyPr>
          <a:lstStyle/>
          <a:p>
            <a:pPr lvl="0" marL="0" indent="0" defTabSz="329184">
              <a:spcBef>
                <a:spcPts val="600"/>
              </a:spcBef>
              <a:buClr>
                <a:srgbClr val="000000"/>
              </a:buClr>
              <a:buSzTx/>
              <a:buFont typeface="Arial"/>
              <a:buNone/>
              <a:defRPr sz="1800">
                <a:solidFill>
                  <a:srgbClr val="000000"/>
                </a:solidFill>
                <a:effectLst/>
              </a:defRPr>
            </a:pPr>
            <a:r>
              <a:rPr b="1" sz="2916">
                <a:solidFill>
                  <a:srgbClr val="FFFFFF"/>
                </a:solidFill>
                <a:effectLst>
                  <a:outerShdw sx="100000" sy="100000" kx="0" ky="0" algn="b" rotWithShape="0" blurRad="41148" dist="30861" dir="5400000">
                    <a:srgbClr val="000000"/>
                  </a:outerShdw>
                </a:effectLst>
                <a:latin typeface="Helvetica Neue"/>
                <a:ea typeface="Helvetica Neue"/>
                <a:cs typeface="Helvetica Neue"/>
                <a:sym typeface="Helvetica Neue"/>
              </a:rPr>
              <a:t>Section 7.  </a:t>
            </a:r>
            <a:r>
              <a:rPr sz="2916">
                <a:solidFill>
                  <a:srgbClr val="FFFFFF"/>
                </a:solidFill>
                <a:effectLst>
                  <a:outerShdw sx="100000" sy="100000" kx="0" ky="0" algn="b" rotWithShape="0" blurRad="41148" dist="30861" dir="5400000">
                    <a:srgbClr val="000000"/>
                  </a:outerShdw>
                </a:effectLst>
              </a:rPr>
              <a:t>The Agency may elect to use the PSP as an alternative to disciplinary action under Article 10.  Issues released to the PSC shall not be addressed through other means or raised in the future to support other disciplinary actions, if the PSC reports that the issue is resolved.</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body" idx="1"/>
          </p:nvPr>
        </p:nvSpPr>
        <p:spPr>
          <a:xfrm>
            <a:off x="457200" y="822881"/>
            <a:ext cx="8229600" cy="5207001"/>
          </a:xfrm>
          <a:prstGeom prst="rect">
            <a:avLst/>
          </a:prstGeom>
          <a:solidFill/>
          <a:ln w="9525">
            <a:bevel/>
          </a:ln>
        </p:spPr>
        <p:txBody>
          <a:bodyPr anchor="t">
            <a:normAutofit fontScale="100000" lnSpcReduction="0"/>
          </a:bodyPr>
          <a:lstStyle/>
          <a:p>
            <a:pPr lvl="0" marL="0" indent="0" defTabSz="341375">
              <a:lnSpc>
                <a:spcPct val="90000"/>
              </a:lnSpc>
              <a:spcBef>
                <a:spcPts val="600"/>
              </a:spcBef>
              <a:buClr>
                <a:srgbClr val="000000"/>
              </a:buClr>
              <a:buSzTx/>
              <a:buFont typeface="Arial"/>
              <a:buNone/>
              <a:defRPr sz="1800">
                <a:solidFill>
                  <a:srgbClr val="000000"/>
                </a:solidFill>
                <a:effectLst/>
              </a:defRPr>
            </a:pPr>
            <a:r>
              <a:rPr b="1" sz="3024">
                <a:solidFill>
                  <a:srgbClr val="FFFFFF"/>
                </a:solidFill>
                <a:effectLst>
                  <a:outerShdw sx="100000" sy="100000" kx="0" ky="0" algn="b" rotWithShape="0" blurRad="42672" dist="32004" dir="5400000">
                    <a:srgbClr val="000000"/>
                  </a:outerShdw>
                </a:effectLst>
                <a:latin typeface="Helvetica Neue"/>
                <a:ea typeface="Helvetica Neue"/>
                <a:cs typeface="Helvetica Neue"/>
                <a:sym typeface="Helvetica Neue"/>
              </a:rPr>
              <a:t>Section 8</a:t>
            </a:r>
            <a:r>
              <a:rPr sz="3024">
                <a:solidFill>
                  <a:srgbClr val="FFFFFF"/>
                </a:solidFill>
                <a:effectLst>
                  <a:outerShdw sx="100000" sy="100000" kx="0" ky="0" algn="b" rotWithShape="0" blurRad="42672" dist="32004" dir="5400000">
                    <a:srgbClr val="000000"/>
                  </a:outerShdw>
                </a:effectLst>
              </a:rPr>
              <a:t>.  PSC members shall be provided access to </a:t>
            </a:r>
            <a:r>
              <a:rPr sz="3024">
                <a:solidFill>
                  <a:srgbClr val="444444"/>
                </a:solidFill>
                <a:effectLst>
                  <a:outerShdw sx="100000" sy="100000" kx="0" ky="0" algn="b" rotWithShape="0" blurRad="42672" dist="32004" dir="5400000">
                    <a:srgbClr val="000000"/>
                  </a:outerShdw>
                </a:effectLst>
              </a:rPr>
              <a:t>voice tapes, NTAPs, SATORIs, and other</a:t>
            </a:r>
            <a:r>
              <a:rPr sz="3024">
                <a:solidFill>
                  <a:srgbClr val="FFFFFF"/>
                </a:solidFill>
                <a:effectLst>
                  <a:outerShdw sx="100000" sy="100000" kx="0" ky="0" algn="b" rotWithShape="0" blurRad="42672" dist="32004" dir="5400000">
                    <a:srgbClr val="000000"/>
                  </a:outerShdw>
                </a:effectLst>
              </a:rPr>
              <a:t> relevant data </a:t>
            </a:r>
            <a:r>
              <a:rPr sz="3024">
                <a:solidFill>
                  <a:srgbClr val="444444"/>
                </a:solidFill>
                <a:effectLst>
                  <a:outerShdw sx="100000" sy="100000" kx="0" ky="0" algn="b" rotWithShape="0" blurRad="42672" dist="32004" dir="5400000">
                    <a:srgbClr val="000000"/>
                  </a:outerShdw>
                </a:effectLst>
              </a:rPr>
              <a:t>concerning a reported event.</a:t>
            </a:r>
            <a:r>
              <a:rPr sz="3024">
                <a:solidFill>
                  <a:srgbClr val="FFFFFF"/>
                </a:solidFill>
                <a:effectLst>
                  <a:outerShdw sx="100000" sy="100000" kx="0" ky="0" algn="b" rotWithShape="0" blurRad="42672" dist="32004" dir="5400000">
                    <a:srgbClr val="000000"/>
                  </a:outerShdw>
                </a:effectLst>
              </a:rPr>
              <a:t>  A PSC inquiry shall not be used by the Agency as a triggering event to begin an outside investigation.  The Agency shall not pursue action against an employee while the matter is “in committee”, unless the issue is the subject of an ongoing or current investigation, involves gross negligence, is a criminal offense, or is brought to the attention of the Agency by means other than the PSC inquiry.</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nvSpPr>
        <p:spPr>
          <a:xfrm>
            <a:off x="1587500" y="171657"/>
            <a:ext cx="6070600" cy="800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buClr>
                <a:srgbClr val="4574A2"/>
              </a:buClr>
              <a:buFont typeface="Helvetica"/>
              <a:defRPr b="1" i="1" sz="4800">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4800">
                <a:solidFill>
                  <a:srgbClr val="FFFFFF"/>
                </a:solidFill>
                <a:effectLst>
                  <a:outerShdw sx="100000" sy="100000" kx="0" ky="0" algn="b" rotWithShape="0" blurRad="38100" dist="64529" dir="2700000">
                    <a:srgbClr val="000000">
                      <a:alpha val="48275"/>
                    </a:srgbClr>
                  </a:outerShdw>
                </a:effectLst>
                <a:uFill>
                  <a:solidFill>
                    <a:srgbClr val="FFFFFF"/>
                  </a:solidFill>
                </a:uFill>
              </a:rPr>
              <a:t>History</a:t>
            </a:r>
          </a:p>
        </p:txBody>
      </p:sp>
      <p:sp>
        <p:nvSpPr>
          <p:cNvPr id="74" name="Shape 74"/>
          <p:cNvSpPr/>
          <p:nvPr/>
        </p:nvSpPr>
        <p:spPr>
          <a:xfrm>
            <a:off x="213895" y="1630946"/>
            <a:ext cx="8801101" cy="4522113"/>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marL="326571" indent="-326571" algn="l">
              <a:buClr>
                <a:srgbClr val="FFFFFF"/>
              </a:buClr>
              <a:buSzPct val="107142"/>
              <a:buFont typeface="Arial"/>
              <a:buChar char="•"/>
              <a:defRPr sz="1800">
                <a:solidFill>
                  <a:srgbClr val="000000"/>
                </a:solidFill>
                <a:effectLst/>
              </a:defRPr>
            </a:pPr>
            <a:r>
              <a:rPr sz="3200">
                <a:solidFill>
                  <a:srgbClr val="FFFFFF"/>
                </a:solidFill>
                <a:effectLst>
                  <a:outerShdw sx="100000" sy="100000" kx="0" ky="0" algn="b" rotWithShape="0" blurRad="38100" dist="64529" dir="2700000">
                    <a:srgbClr val="000000">
                      <a:alpha val="48275"/>
                    </a:srgbClr>
                  </a:outerShdw>
                </a:effectLst>
              </a:rPr>
              <a:t>Driven by Article 52.</a:t>
            </a:r>
            <a:endParaRPr sz="2800">
              <a:solidFill>
                <a:srgbClr val="FFFFFF"/>
              </a:solidFill>
              <a:effectLst>
                <a:outerShdw sx="100000" sy="100000" kx="0" ky="0" algn="b" rotWithShape="0" blurRad="38100" dist="64529" dir="2700000">
                  <a:srgbClr val="000000">
                    <a:alpha val="48275"/>
                  </a:srgbClr>
                </a:outerShdw>
              </a:effectLst>
            </a:endParaRPr>
          </a:p>
          <a:p>
            <a:pPr lvl="0" marL="326571" indent="-326571" algn="l">
              <a:buClr>
                <a:srgbClr val="FFFFFF"/>
              </a:buClr>
              <a:buSzPct val="107142"/>
              <a:buFont typeface="Arial"/>
              <a:buChar char="•"/>
              <a:defRPr sz="1800">
                <a:solidFill>
                  <a:srgbClr val="000000"/>
                </a:solidFill>
                <a:effectLst/>
              </a:defRPr>
            </a:pPr>
            <a:r>
              <a:rPr sz="3200">
                <a:solidFill>
                  <a:srgbClr val="FFFFFF"/>
                </a:solidFill>
                <a:effectLst>
                  <a:outerShdw sx="100000" sy="100000" kx="0" ky="0" algn="b" rotWithShape="0" blurRad="38100" dist="64529" dir="2700000">
                    <a:srgbClr val="000000">
                      <a:alpha val="48275"/>
                    </a:srgbClr>
                  </a:outerShdw>
                </a:effectLst>
              </a:rPr>
              <a:t>National workgroup established to develop PSC framework.</a:t>
            </a:r>
            <a:endParaRPr sz="2800">
              <a:solidFill>
                <a:srgbClr val="FFFFFF"/>
              </a:solidFill>
              <a:effectLst>
                <a:outerShdw sx="100000" sy="100000" kx="0" ky="0" algn="b" rotWithShape="0" blurRad="38100" dist="64529" dir="2700000">
                  <a:srgbClr val="000000">
                    <a:alpha val="48275"/>
                  </a:srgbClr>
                </a:outerShdw>
              </a:effectLst>
            </a:endParaRPr>
          </a:p>
          <a:p>
            <a:pPr lvl="0" marL="326571" indent="-326571" algn="l">
              <a:buClr>
                <a:srgbClr val="FFFFFF"/>
              </a:buClr>
              <a:buSzPct val="107142"/>
              <a:buFont typeface="Arial"/>
              <a:buChar char="•"/>
              <a:defRPr sz="1800">
                <a:solidFill>
                  <a:srgbClr val="000000"/>
                </a:solidFill>
                <a:effectLst/>
              </a:defRPr>
            </a:pPr>
            <a:r>
              <a:rPr sz="3200">
                <a:solidFill>
                  <a:srgbClr val="FFFFFF"/>
                </a:solidFill>
                <a:effectLst>
                  <a:outerShdw sx="100000" sy="100000" kx="0" ky="0" algn="b" rotWithShape="0" blurRad="38100" dist="64529" dir="2700000">
                    <a:srgbClr val="000000">
                      <a:alpha val="48275"/>
                    </a:srgbClr>
                  </a:outerShdw>
                </a:effectLst>
              </a:rPr>
              <a:t>The intent is to create a program that not only compliments and supports ATSAP tenets in an ancillary manner, but also a program that can stand alone in addressing issues in a peer-to-peer manner to enhance the professionalism of the occupation.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1" fill="hold">
                                  <p:stCondLst>
                                    <p:cond delay="0"/>
                                  </p:stCondLst>
                                  <p:iterate type="el" backwards="0">
                                    <p:tmAbs val="0"/>
                                  </p:iterate>
                                  <p:childTnLst>
                                    <p:set>
                                      <p:cBhvr>
                                        <p:cTn id="10" fill="hold"/>
                                        <p:tgtEl>
                                          <p:spTgt spid="7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xfrm>
            <a:off x="292100" y="0"/>
            <a:ext cx="7975600" cy="1206500"/>
          </a:xfrm>
          <a:prstGeom prst="rect">
            <a:avLst/>
          </a:prstGeom>
        </p:spPr>
        <p:txBody>
          <a:bodyPr/>
          <a:lstStyle/>
          <a:p>
            <a:pPr lvl="0" algn="ctr">
              <a:defRPr sz="1800">
                <a:solidFill>
                  <a:srgbClr val="000000"/>
                </a:solidFill>
                <a:effectLst/>
              </a:defRPr>
            </a:pPr>
            <a:r>
              <a:rPr sz="3959">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What is the Professional </a:t>
            </a:r>
            <a:br>
              <a:rPr sz="3959">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br>
            <a:r>
              <a:rPr sz="3959">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Standards Program?</a:t>
            </a:r>
          </a:p>
        </p:txBody>
      </p:sp>
      <p:sp>
        <p:nvSpPr>
          <p:cNvPr id="79" name="Shape 79"/>
          <p:cNvSpPr/>
          <p:nvPr>
            <p:ph type="body" idx="1"/>
          </p:nvPr>
        </p:nvSpPr>
        <p:spPr>
          <a:xfrm>
            <a:off x="101600" y="1625600"/>
            <a:ext cx="8940800" cy="5080000"/>
          </a:xfrm>
          <a:prstGeom prst="rect">
            <a:avLst/>
          </a:prstGeom>
        </p:spPr>
        <p:txBody>
          <a:bodyPr anchor="t"/>
          <a:lstStyle/>
          <a:p>
            <a:pPr lvl="0" marL="264813" indent="-264813">
              <a:lnSpc>
                <a:spcPct val="90000"/>
              </a:lnSpc>
              <a:spcBef>
                <a:spcPts val="700"/>
              </a:spcBef>
              <a:buClr>
                <a:srgbClr val="FFFFFF"/>
              </a:buClr>
              <a:buSzPct val="133333"/>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The purpose of the Professional Standards Program is to promote and maintain the highest degree of professional conduct among participants. </a:t>
            </a:r>
            <a:endParaRPr sz="3600">
              <a:solidFill>
                <a:srgbClr val="FFFFFF"/>
              </a:solidFill>
              <a:effectLst>
                <a:outerShdw sx="100000" sy="100000" kx="0" ky="0" algn="b" rotWithShape="0" blurRad="50800" dist="38100" dir="5400000">
                  <a:srgbClr val="000000"/>
                </a:outerShdw>
              </a:effectLst>
            </a:endParaRPr>
          </a:p>
          <a:p>
            <a:pPr lvl="0" marL="264813" indent="-264813">
              <a:lnSpc>
                <a:spcPct val="90000"/>
              </a:lnSpc>
              <a:spcBef>
                <a:spcPts val="700"/>
              </a:spcBef>
              <a:buClr>
                <a:srgbClr val="FFFFFF"/>
              </a:buClr>
              <a:buSzPct val="133333"/>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A successful Professional Standards Program will be measured by its ability to address performance and conduct issues before such issues rise to a level requiring corrective action on the part of the Agency.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9">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9"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3429000" y="0"/>
            <a:ext cx="2286000" cy="927100"/>
          </a:xfrm>
          <a:prstGeom prst="rect">
            <a:avLst/>
          </a:prstGeom>
        </p:spPr>
        <p:txBody>
          <a:bodyPr/>
          <a:lstStyle>
            <a:lvl1pPr algn="ctr">
              <a:defRPr sz="5400"/>
            </a:lvl1pPr>
          </a:lstStyle>
          <a:p>
            <a:pPr lvl="0">
              <a:defRPr sz="1800">
                <a:solidFill>
                  <a:srgbClr val="000000"/>
                </a:solidFill>
                <a:effectLst/>
              </a:defRPr>
            </a:pPr>
            <a:r>
              <a:rPr sz="5400">
                <a:solidFill>
                  <a:srgbClr val="FFFFFF"/>
                </a:solidFill>
                <a:effectLst>
                  <a:outerShdw sx="100000" sy="100000" kx="0" ky="0" algn="b" rotWithShape="0" blurRad="50800" dist="38100" dir="5400000">
                    <a:srgbClr val="000000"/>
                  </a:outerShdw>
                </a:effectLst>
              </a:rPr>
              <a:t>Policy</a:t>
            </a:r>
          </a:p>
        </p:txBody>
      </p:sp>
      <p:sp>
        <p:nvSpPr>
          <p:cNvPr id="82" name="Shape 82"/>
          <p:cNvSpPr/>
          <p:nvPr>
            <p:ph type="body" idx="1"/>
          </p:nvPr>
        </p:nvSpPr>
        <p:spPr>
          <a:xfrm>
            <a:off x="317500" y="1676400"/>
            <a:ext cx="8496300" cy="4940300"/>
          </a:xfrm>
          <a:prstGeom prst="rect">
            <a:avLst/>
          </a:prstGeom>
        </p:spPr>
        <p:txBody>
          <a:bodyPr anchor="t">
            <a:normAutofit fontScale="100000" lnSpcReduction="0"/>
          </a:bodyPr>
          <a:lstStyle>
            <a:lvl1pPr marL="0" indent="0" algn="ctr" defTabSz="337311">
              <a:spcBef>
                <a:spcPts val="600"/>
              </a:spcBef>
              <a:buClr>
                <a:srgbClr val="FFFFFF"/>
              </a:buClr>
              <a:buSzTx/>
              <a:buFont typeface="Arial"/>
              <a:buNone/>
              <a:defRPr sz="3984">
                <a:effectLst>
                  <a:outerShdw sx="100000" sy="100000" kx="0" ky="0" algn="b" rotWithShape="0" blurRad="42164" dist="31623" dir="5400000">
                    <a:srgbClr val="000000"/>
                  </a:outerShdw>
                </a:effectLst>
              </a:defRPr>
            </a:lvl1pPr>
          </a:lstStyle>
          <a:p>
            <a:pPr lvl="0">
              <a:defRPr sz="1800">
                <a:solidFill>
                  <a:srgbClr val="000000"/>
                </a:solidFill>
                <a:effectLst/>
              </a:defRPr>
            </a:pPr>
            <a:r>
              <a:rPr sz="3984">
                <a:solidFill>
                  <a:srgbClr val="FFFFFF"/>
                </a:solidFill>
                <a:effectLst>
                  <a:outerShdw sx="100000" sy="100000" kx="0" ky="0" algn="b" rotWithShape="0" blurRad="42164" dist="31623" dir="5400000">
                    <a:srgbClr val="000000"/>
                  </a:outerShdw>
                </a:effectLst>
              </a:rPr>
              <a:t>It is the policy of the Professional Standards Committee (PSC) that all bargaining Unit Employee (BUEs) bring their concerns about the professional conduct of another BUE or any other employee to their associated Professional Standards Committee.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xfrm>
            <a:off x="1193800" y="711200"/>
            <a:ext cx="6667500" cy="5219700"/>
          </a:xfrm>
          <a:prstGeom prst="rect">
            <a:avLst/>
          </a:prstGeom>
          <a:solidFill/>
          <a:ln w="9525">
            <a:bevel/>
          </a:ln>
        </p:spPr>
        <p:txBody>
          <a:bodyPr>
            <a:normAutofit fontScale="100000" lnSpcReduction="0"/>
          </a:bodyPr>
          <a:lstStyle>
            <a:lvl1pPr algn="ctr">
              <a:defRPr sz="7200">
                <a:latin typeface="Helvetica Neue"/>
                <a:ea typeface="Helvetica Neue"/>
                <a:cs typeface="Helvetica Neue"/>
                <a:sym typeface="Helvetica Neue"/>
              </a:defRPr>
            </a:lvl1p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Why Professional Standards?</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xfrm>
            <a:off x="457200" y="147637"/>
            <a:ext cx="8229600" cy="812801"/>
          </a:xfrm>
          <a:prstGeom prst="rect">
            <a:avLst/>
          </a:prstGeom>
        </p:spPr>
        <p:txBody>
          <a:bodyPr/>
          <a:lstStyle/>
          <a:p>
            <a:pPr lvl="0" algn="ctr">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The Professional Standard</a:t>
            </a:r>
            <a:br>
              <a:rPr sz="5000">
                <a:solidFill>
                  <a:srgbClr val="FFFFFF"/>
                </a:solidFill>
                <a:effectLst>
                  <a:outerShdw sx="100000" sy="100000" kx="0" ky="0" algn="b" rotWithShape="0" blurRad="50800" dist="38100" dir="5400000">
                    <a:srgbClr val="000000"/>
                  </a:outerShdw>
                </a:effectLst>
              </a:rPr>
            </a:br>
          </a:p>
        </p:txBody>
      </p:sp>
      <p:sp>
        <p:nvSpPr>
          <p:cNvPr id="89" name="Shape 89"/>
          <p:cNvSpPr/>
          <p:nvPr/>
        </p:nvSpPr>
        <p:spPr>
          <a:xfrm>
            <a:off x="1778000" y="4590455"/>
            <a:ext cx="5575300" cy="21971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008F00"/>
              </a:buClr>
              <a:defRPr b="1" spc="50" sz="14000">
                <a:effectLst>
                  <a:outerShdw sx="100000" sy="100000" kx="0" ky="0" algn="b" rotWithShape="0" blurRad="76200" dist="50800" dir="5400000">
                    <a:srgbClr val="000000">
                      <a:alpha val="64999"/>
                    </a:srgbClr>
                  </a:outerShdw>
                </a:effectLst>
                <a:uFill>
                  <a:solidFill>
                    <a:srgbClr val="FFFFFF"/>
                  </a:solidFill>
                </a:uFill>
                <a:latin typeface="Helvetica Neue"/>
                <a:ea typeface="Helvetica Neue"/>
                <a:cs typeface="Helvetica Neue"/>
                <a:sym typeface="Helvetica Neue"/>
              </a:defRPr>
            </a:lvl1pPr>
          </a:lstStyle>
          <a:p>
            <a:pPr lvl="0">
              <a:defRPr b="0" spc="0" sz="1800">
                <a:solidFill>
                  <a:srgbClr val="000000"/>
                </a:solidFill>
                <a:effectLst/>
                <a:uFillTx/>
              </a:defRPr>
            </a:pPr>
            <a:r>
              <a:rPr b="1" spc="50" sz="14000">
                <a:solidFill>
                  <a:srgbClr val="FFFFFF"/>
                </a:solidFill>
                <a:effectLst>
                  <a:outerShdw sx="100000" sy="100000" kx="0" ky="0" algn="b" rotWithShape="0" blurRad="76200" dist="50800" dir="5400000">
                    <a:srgbClr val="000000">
                      <a:alpha val="64999"/>
                    </a:srgbClr>
                  </a:outerShdw>
                </a:effectLst>
                <a:uFill>
                  <a:solidFill>
                    <a:srgbClr val="FFFFFF"/>
                  </a:solidFill>
                </a:uFill>
              </a:rPr>
              <a:t>YOU</a:t>
            </a:r>
          </a:p>
        </p:txBody>
      </p:sp>
      <p:grpSp>
        <p:nvGrpSpPr>
          <p:cNvPr id="92" name="Group 92"/>
          <p:cNvGrpSpPr/>
          <p:nvPr/>
        </p:nvGrpSpPr>
        <p:grpSpPr>
          <a:xfrm>
            <a:off x="2968376" y="1346200"/>
            <a:ext cx="3191125" cy="3276600"/>
            <a:chOff x="0" y="0"/>
            <a:chExt cx="3191124" cy="3276600"/>
          </a:xfrm>
        </p:grpSpPr>
        <p:sp>
          <p:nvSpPr>
            <p:cNvPr id="90" name="Shape 90"/>
            <p:cNvSpPr/>
            <p:nvPr/>
          </p:nvSpPr>
          <p:spPr>
            <a:xfrm>
              <a:off x="-1" y="0"/>
              <a:ext cx="3191126" cy="3276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solidFill>
              <a:srgbClr val="FFFFFF"/>
            </a:solidFill>
            <a:ln w="12700" cap="flat">
              <a:noFill/>
              <a:miter lim="400000"/>
            </a:ln>
            <a:effectLst>
              <a:outerShdw sx="100000" sy="100000" kx="0" ky="0" algn="b" rotWithShape="0" blurRad="101600" dist="0" dir="5400000">
                <a:srgbClr val="000000">
                  <a:alpha val="50000"/>
                </a:srgbClr>
              </a:outerShdw>
            </a:effectLst>
          </p:spPr>
          <p:txBody>
            <a:bodyPr wrap="square" lIns="38100" tIns="38100" rIns="38100" bIns="38100" numCol="1" anchor="ctr">
              <a:noAutofit/>
            </a:bodyPr>
            <a:lstStyle/>
            <a:p>
              <a:pPr lvl="0">
                <a:defRPr sz="2400"/>
              </a:pPr>
            </a:p>
          </p:txBody>
        </p:sp>
        <p:pic>
          <p:nvPicPr>
            <p:cNvPr id="91" name="NATCA-PS-LOGO-hires.pdf"/>
            <p:cNvPicPr/>
            <p:nvPr/>
          </p:nvPicPr>
          <p:blipFill>
            <a:blip r:embed="rId3">
              <a:extLst/>
            </a:blip>
            <a:stretch>
              <a:fillRect/>
            </a:stretch>
          </p:blipFill>
          <p:spPr>
            <a:xfrm>
              <a:off x="69431" y="80630"/>
              <a:ext cx="3029676" cy="3115886"/>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1" grpId="1" fill="hold">
                                  <p:stCondLst>
                                    <p:cond delay="0"/>
                                  </p:stCondLst>
                                  <p:iterate type="el" backwards="0">
                                    <p:tmAbs val="0"/>
                                  </p:iterate>
                                  <p:childTnLst>
                                    <p:set>
                                      <p:cBhvr>
                                        <p:cTn id="6" fill="hold"/>
                                        <p:tgtEl>
                                          <p:spTgt spid="88"/>
                                        </p:tgtEl>
                                        <p:attrNameLst>
                                          <p:attrName>style.visibility</p:attrName>
                                        </p:attrNameLst>
                                      </p:cBhvr>
                                      <p:to>
                                        <p:strVal val="visible"/>
                                      </p:to>
                                    </p:set>
                                    <p:animEffect filter="(null)(right)" transition="in">
                                      <p:cBhvr>
                                        <p:cTn id="7" dur="2000"/>
                                        <p:tgtEl>
                                          <p:spTgt spid="88"/>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92"/>
                                        </p:tgtEl>
                                        <p:attrNameLst>
                                          <p:attrName>style.visibility</p:attrName>
                                        </p:attrNameLst>
                                      </p:cBhvr>
                                      <p:to>
                                        <p:strVal val="visible"/>
                                      </p:to>
                                    </p:set>
                                    <p:animEffect filter="fade" transition="in">
                                      <p:cBhvr>
                                        <p:cTn id="11" dur="2000"/>
                                        <p:tgtEl>
                                          <p:spTgt spid="92"/>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 presetID="2" grpId="3" fill="hold">
                                  <p:stCondLst>
                                    <p:cond delay="0"/>
                                  </p:stCondLst>
                                  <p:iterate type="el" backwards="0">
                                    <p:tmAbs val="0"/>
                                  </p:iterate>
                                  <p:childTnLst>
                                    <p:set>
                                      <p:cBhvr>
                                        <p:cTn id="15" fill="hold"/>
                                        <p:tgtEl>
                                          <p:spTgt spid="89"/>
                                        </p:tgtEl>
                                        <p:attrNameLst>
                                          <p:attrName>style.visibility</p:attrName>
                                        </p:attrNameLst>
                                      </p:cBhvr>
                                      <p:to>
                                        <p:strVal val="visible"/>
                                      </p:to>
                                    </p:set>
                                    <p:anim calcmode="lin" valueType="num">
                                      <p:cBhvr>
                                        <p:cTn id="16" dur="4000" fill="hold"/>
                                        <p:tgtEl>
                                          <p:spTgt spid="89"/>
                                        </p:tgtEl>
                                        <p:attrNameLst>
                                          <p:attrName>ppt_x</p:attrName>
                                        </p:attrNameLst>
                                      </p:cBhvr>
                                      <p:tavLst>
                                        <p:tav tm="0">
                                          <p:val>
                                            <p:strVal val="#ppt_x"/>
                                          </p:val>
                                        </p:tav>
                                        <p:tav tm="100000">
                                          <p:val>
                                            <p:strVal val="#ppt_x"/>
                                          </p:val>
                                        </p:tav>
                                      </p:tavLst>
                                    </p:anim>
                                    <p:anim calcmode="lin" valueType="num">
                                      <p:cBhvr>
                                        <p:cTn id="17" dur="4000" fill="hold"/>
                                        <p:tgtEl>
                                          <p:spTgt spid="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1"/>
      <p:bldP build="whole" bldLvl="1" animBg="1" rev="0" advAuto="0" spid="92" grpId="2"/>
      <p:bldP build="whole" bldLvl="1" animBg="1" rev="0" advAuto="0" spid="89" grpId="3"/>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body" idx="1"/>
          </p:nvPr>
        </p:nvSpPr>
        <p:spPr>
          <a:xfrm>
            <a:off x="228600" y="952500"/>
            <a:ext cx="8674100" cy="5778500"/>
          </a:xfrm>
          <a:prstGeom prst="rect">
            <a:avLst/>
          </a:prstGeom>
        </p:spPr>
        <p:txBody>
          <a:bodyPr anchor="t">
            <a:normAutofit fontScale="100000" lnSpcReduction="0"/>
          </a:bodyPr>
          <a:lstStyle/>
          <a:p>
            <a:pPr lvl="0" marL="221859" indent="-221859" defTabSz="357631">
              <a:lnSpc>
                <a:spcPct val="80000"/>
              </a:lnSpc>
              <a:spcBef>
                <a:spcPts val="1200"/>
              </a:spcBef>
              <a:buClr>
                <a:srgbClr val="FFFFFF"/>
              </a:buClr>
              <a:buSzPct val="200000"/>
              <a:buChar char="•"/>
              <a:defRPr sz="1800">
                <a:solidFill>
                  <a:srgbClr val="000000"/>
                </a:solidFill>
                <a:effectLst/>
              </a:defRPr>
            </a:pPr>
            <a:r>
              <a:rPr sz="2112">
                <a:solidFill>
                  <a:srgbClr val="FFFFFF"/>
                </a:solidFill>
                <a:effectLst>
                  <a:outerShdw sx="100000" sy="100000" kx="0" ky="0" algn="b" rotWithShape="0" blurRad="44704" dist="33528" dir="5400000">
                    <a:srgbClr val="000000"/>
                  </a:outerShdw>
                </a:effectLst>
              </a:rPr>
              <a:t>The goal of the Professional Standards Program, which is contained as a core component of the NATCA/FAA collective bargaining agreement, is to promote and maintain the highest degree of professional conduct among participants. We do that in compliance with the following Air Traffic Controller code: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Controller’s performance and actions are a demonstration of their personal commitment to safety, excellence, and upholding their oath to the public trust, most specifically to the users of the National Airspace System. They shall conduct themselves in a manner that instills trust and merits the confidence bestowed on them by the public they serve.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through his or her own conduct and performance, should inspire, motivate, and provide examples of professionalism to others.  The safety of the Airspace system is of the greatest importance and their performance should always demonstrate the highest standard of excellence.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accepts that their actions represent the conduct and character of all members of the profession. They shall act in a manner that brings honor and respect to the profession, establishes public trust, and sets a global standard for excellence.  </a:t>
            </a:r>
          </a:p>
        </p:txBody>
      </p:sp>
      <p:sp>
        <p:nvSpPr>
          <p:cNvPr id="44" name="Shape 44"/>
          <p:cNvSpPr/>
          <p:nvPr/>
        </p:nvSpPr>
        <p:spPr>
          <a:xfrm>
            <a:off x="63500" y="101600"/>
            <a:ext cx="9004300" cy="673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Clr>
                <a:srgbClr val="4574A2"/>
              </a:buClr>
              <a:buFont typeface="Helvetica"/>
              <a:defRPr b="1" i="1" sz="3600">
                <a:effectLst>
                  <a:outerShdw sx="100000" sy="100000" kx="0" ky="0" algn="b" rotWithShape="0" blurRad="50800" dist="38100" dir="5400000">
                    <a:srgbClr val="000000"/>
                  </a:outerShdw>
                </a:effectLst>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3600">
                <a:solidFill>
                  <a:srgbClr val="FFFFFF"/>
                </a:solidFill>
                <a:effectLst>
                  <a:outerShdw sx="100000" sy="100000" kx="0" ky="0" algn="b" rotWithShape="0" blurRad="50800" dist="38100" dir="5400000">
                    <a:srgbClr val="000000"/>
                  </a:outerShdw>
                </a:effectLst>
                <a:uFill>
                  <a:solidFill>
                    <a:srgbClr val="FFFFFF"/>
                  </a:solidFill>
                </a:uFill>
              </a:rPr>
              <a:t>Professional Air Traffic Controller Code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43">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3">
                                            <p:txEl>
                                              <p:pRg st="0" end="0"/>
                                            </p:txEl>
                                          </p:spTgt>
                                        </p:tgtEl>
                                        <p:attrNameLst>
                                          <p:attrName>style.visibility</p:attrName>
                                        </p:attrNameLst>
                                      </p:cBhvr>
                                      <p:to>
                                        <p:strVal val="visible"/>
                                      </p:to>
                                    </p:set>
                                  </p:childTnLst>
                                </p:cTn>
                              </p:par>
                            </p:childTnLst>
                          </p:cTn>
                        </p:par>
                        <p:par>
                          <p:cTn id="9" fill="hold">
                            <p:stCondLst>
                              <p:cond delay="0"/>
                            </p:stCondLst>
                            <p:childTnLst>
                              <p:par>
                                <p:cTn id="10" nodeType="afterEffect" presetClass="entr" presetSubtype="0" presetID="1" grpId="1" fill="hold">
                                  <p:stCondLst>
                                    <p:cond delay="0"/>
                                  </p:stCondLst>
                                  <p:iterate type="el" backwards="0">
                                    <p:tmAbs val="0"/>
                                  </p:iterate>
                                  <p:childTnLst>
                                    <p:set>
                                      <p:cBhvr>
                                        <p:cTn id="11" fill="hold"/>
                                        <p:tgtEl>
                                          <p:spTgt spid="43">
                                            <p:txEl>
                                              <p:pRg st="1" end="1"/>
                                            </p:txEl>
                                          </p:spTgt>
                                        </p:tgtEl>
                                        <p:attrNameLst>
                                          <p:attrName>style.visibility</p:attrName>
                                        </p:attrNameLst>
                                      </p:cBhvr>
                                      <p:to>
                                        <p:strVal val="visible"/>
                                      </p:to>
                                    </p:set>
                                  </p:childTnLst>
                                </p:cTn>
                              </p:par>
                            </p:childTnLst>
                          </p:cTn>
                        </p:par>
                        <p:par>
                          <p:cTn id="12" fill="hold">
                            <p:stCondLst>
                              <p:cond delay="0"/>
                            </p:stCondLst>
                            <p:childTnLst>
                              <p:par>
                                <p:cTn id="13" nodeType="afterEffect" presetClass="entr" presetSubtype="0" presetID="1" grpId="1" fill="hold">
                                  <p:stCondLst>
                                    <p:cond delay="0"/>
                                  </p:stCondLst>
                                  <p:iterate type="el" backwards="0">
                                    <p:tmAbs val="0"/>
                                  </p:iterate>
                                  <p:childTnLst>
                                    <p:set>
                                      <p:cBhvr>
                                        <p:cTn id="14" fill="hold"/>
                                        <p:tgtEl>
                                          <p:spTgt spid="43">
                                            <p:txEl>
                                              <p:pRg st="2" end="2"/>
                                            </p:txEl>
                                          </p:spTgt>
                                        </p:tgtEl>
                                        <p:attrNameLst>
                                          <p:attrName>style.visibility</p:attrName>
                                        </p:attrNameLst>
                                      </p:cBhvr>
                                      <p:to>
                                        <p:strVal val="visible"/>
                                      </p:to>
                                    </p:set>
                                  </p:childTnLst>
                                </p:cTn>
                              </p:par>
                            </p:childTnLst>
                          </p:cTn>
                        </p:par>
                        <p:par>
                          <p:cTn id="15" fill="hold">
                            <p:stCondLst>
                              <p:cond delay="0"/>
                            </p:stCondLst>
                            <p:childTnLst>
                              <p:par>
                                <p:cTn id="16" nodeType="afterEffect" presetClass="entr" presetSubtype="0" presetID="1" grpId="1" fill="hold">
                                  <p:stCondLst>
                                    <p:cond delay="0"/>
                                  </p:stCondLst>
                                  <p:iterate type="el" backwards="0">
                                    <p:tmAbs val="0"/>
                                  </p:iterate>
                                  <p:childTnLst>
                                    <p:set>
                                      <p:cBhvr>
                                        <p:cTn id="17" fill="hold"/>
                                        <p:tgtEl>
                                          <p:spTgt spid="4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body" idx="1"/>
          </p:nvPr>
        </p:nvSpPr>
        <p:spPr>
          <a:xfrm>
            <a:off x="228600" y="876300"/>
            <a:ext cx="8674100" cy="5816600"/>
          </a:xfrm>
          <a:prstGeom prst="rect">
            <a:avLst/>
          </a:prstGeom>
        </p:spPr>
        <p:txBody>
          <a:bodyPr anchor="t">
            <a:normAutofit fontScale="100000" lnSpcReduction="0"/>
          </a:bodyPr>
          <a:lstStyle/>
          <a:p>
            <a:pPr lvl="0" marL="221859" indent="-221859" defTabSz="357631">
              <a:lnSpc>
                <a:spcPct val="80000"/>
              </a:lnSpc>
              <a:spcBef>
                <a:spcPts val="12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rPr>
              <a:t>The goal of the Professional Standards Program, which is contained as a core component of the NATCA/FAA collective bargaining agreement, is to promote and maintain the highest degree of professional conduct among participants. We do that in compliance with the following Air Traffic Controller code: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FFFFFF"/>
                </a:solidFill>
                <a:effectLst>
                  <a:outerShdw sx="100000" sy="100000" kx="0" ky="0" algn="b" rotWithShape="0" blurRad="44704" dist="33528" dir="5400000">
                    <a:srgbClr val="000000"/>
                  </a:outerShdw>
                </a:effectLst>
                <a:uFill>
                  <a:solidFill>
                    <a:srgbClr val="FFFFFF"/>
                  </a:solidFill>
                </a:uFill>
              </a:rPr>
              <a:t>A Professional Air Traffic Controller’s performance and actions are a demonstration of their personal commitment to safety, excellence, and upholding their oath to the public trust, most specifically to the users of the National Airspace System. They shall conduct themselves in a manner that instills trust and merits the confidence bestowed on them by the public they serve.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through his or her own conduct and performance, should inspire, motivate, and provide examples of professionalism to others.  The safety of the Airspace system is of the greatest importance and their performance should always demonstrate the highest standard of excellence.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accepts that their actions represent the conduct and character of all members of the profession. They shall act in a manner that brings honor and respect to the profession, establishes public trust, and sets a global standard for excellence.  </a:t>
            </a:r>
          </a:p>
        </p:txBody>
      </p:sp>
      <p:sp>
        <p:nvSpPr>
          <p:cNvPr id="47" name="Shape 47"/>
          <p:cNvSpPr/>
          <p:nvPr/>
        </p:nvSpPr>
        <p:spPr>
          <a:xfrm>
            <a:off x="63500" y="101600"/>
            <a:ext cx="9004300" cy="673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Clr>
                <a:srgbClr val="4574A2"/>
              </a:buClr>
              <a:buFont typeface="Helvetica"/>
              <a:defRPr b="1" i="1" sz="3600">
                <a:effectLst>
                  <a:outerShdw sx="100000" sy="100000" kx="0" ky="0" algn="b" rotWithShape="0" blurRad="50800" dist="38100" dir="5400000">
                    <a:srgbClr val="000000"/>
                  </a:outerShdw>
                </a:effectLst>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3600">
                <a:solidFill>
                  <a:srgbClr val="FFFFFF"/>
                </a:solidFill>
                <a:effectLst>
                  <a:outerShdw sx="100000" sy="100000" kx="0" ky="0" algn="b" rotWithShape="0" blurRad="50800" dist="38100" dir="5400000">
                    <a:srgbClr val="000000"/>
                  </a:outerShdw>
                </a:effectLst>
                <a:uFill>
                  <a:solidFill>
                    <a:srgbClr val="FFFFFF"/>
                  </a:solidFill>
                </a:uFill>
              </a:rPr>
              <a:t>Professional Air Traffic Controller Code</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63500" y="101600"/>
            <a:ext cx="9004300" cy="673100"/>
          </a:xfrm>
          <a:prstGeom prst="rect">
            <a:avLst/>
          </a:prstGeom>
        </p:spPr>
        <p:txBody>
          <a:bodyPr/>
          <a:lstStyle>
            <a:lvl1pPr algn="ctr">
              <a:defRPr b="1" i="1" sz="3600">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3600">
                <a:solidFill>
                  <a:srgbClr val="FFFFFF"/>
                </a:solidFill>
                <a:effectLst>
                  <a:outerShdw sx="100000" sy="100000" kx="0" ky="0" algn="b" rotWithShape="0" blurRad="50800" dist="38100" dir="5400000">
                    <a:srgbClr val="000000"/>
                  </a:outerShdw>
                </a:effectLst>
                <a:uFill>
                  <a:solidFill>
                    <a:srgbClr val="FFFFFF"/>
                  </a:solidFill>
                </a:uFill>
              </a:rPr>
              <a:t>Professional Air Traffic Controller Code</a:t>
            </a:r>
          </a:p>
        </p:txBody>
      </p:sp>
      <p:sp>
        <p:nvSpPr>
          <p:cNvPr id="50" name="Shape 50"/>
          <p:cNvSpPr/>
          <p:nvPr>
            <p:ph type="body" idx="1"/>
          </p:nvPr>
        </p:nvSpPr>
        <p:spPr>
          <a:xfrm>
            <a:off x="228600" y="901700"/>
            <a:ext cx="8674100" cy="5829300"/>
          </a:xfrm>
          <a:prstGeom prst="rect">
            <a:avLst/>
          </a:prstGeom>
        </p:spPr>
        <p:txBody>
          <a:bodyPr anchor="t">
            <a:normAutofit fontScale="100000" lnSpcReduction="0"/>
          </a:bodyPr>
          <a:lstStyle/>
          <a:p>
            <a:pPr lvl="0" marL="221859" indent="-221859" defTabSz="357631">
              <a:lnSpc>
                <a:spcPct val="80000"/>
              </a:lnSpc>
              <a:spcBef>
                <a:spcPts val="12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rPr>
              <a:t>The goal of the Professional Standards Program, which is contained as a core component of the NATCA/FAA collective bargaining agreement, is to promote and maintain the highest degree of professional conduct among participants. We do that in compliance with the following Air Traffic Controller code: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Controller’s performance and actions are a demonstration of their personal commitment to safety, excellence, and upholding their oath to the public trust, most specifically to the users of the National Airspace System. They shall conduct themselves in a manner that instills trust and merits the confidence bestowed on them by the public they serve.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FFFFFF"/>
                </a:solidFill>
                <a:effectLst>
                  <a:outerShdw sx="100000" sy="100000" kx="0" ky="0" algn="b" rotWithShape="0" blurRad="44704" dist="33528" dir="5400000">
                    <a:srgbClr val="000000"/>
                  </a:outerShdw>
                </a:effectLst>
                <a:uFill>
                  <a:solidFill>
                    <a:srgbClr val="FFFFFF"/>
                  </a:solidFill>
                </a:uFill>
              </a:rPr>
              <a:t>A Professional Air Traffic Controller, through his or her own conduct and performance, should inspire, motivate, and provide examples of professionalism to others.  The safety of the Airspace system is of the greatest importance and their performance should always demonstrate the highest standard of excellence.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accepts that their actions represent the conduct and character of all members of the profession. They shall act in a manner that brings honor and respect to the profession, establishes public trust, and sets a global standard for excellence.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body" idx="1"/>
          </p:nvPr>
        </p:nvSpPr>
        <p:spPr>
          <a:xfrm>
            <a:off x="228600" y="927100"/>
            <a:ext cx="8674100" cy="5803900"/>
          </a:xfrm>
          <a:prstGeom prst="rect">
            <a:avLst/>
          </a:prstGeom>
        </p:spPr>
        <p:txBody>
          <a:bodyPr anchor="t">
            <a:normAutofit fontScale="100000" lnSpcReduction="0"/>
          </a:bodyPr>
          <a:lstStyle/>
          <a:p>
            <a:pPr lvl="0" marL="221859" indent="-221859" defTabSz="357631">
              <a:lnSpc>
                <a:spcPct val="80000"/>
              </a:lnSpc>
              <a:spcBef>
                <a:spcPts val="12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rPr>
              <a:t>The goal of the Professional Standards Program, which is contained as a core component of the NATCA/FAA collective bargaining agreement, is to promote and maintain the highest degree of professional conduct among participants. We do that in compliance with the following Air Traffic Controller code: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Controller’s performance and actions are a demonstration of their personal commitment to safety, excellence, and upholding their oath to the public trust, most specifically to the users of the National Airspace System. They shall conduct themselves in a manner that instills trust and merits the confidence bestowed on them by the public they serve.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through his or her own conduct and performance, should inspire, motivate, and provide examples of professionalism to others.  The safety of the Airspace system is of the greatest importance and their performance should always demonstrate the highest standard of excellence.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FFFFFF"/>
                </a:solidFill>
                <a:effectLst>
                  <a:outerShdw sx="100000" sy="100000" kx="0" ky="0" algn="b" rotWithShape="0" blurRad="44704" dist="33528" dir="5400000">
                    <a:srgbClr val="000000"/>
                  </a:outerShdw>
                </a:effectLst>
                <a:uFill>
                  <a:solidFill>
                    <a:srgbClr val="FFFFFF"/>
                  </a:solidFill>
                </a:uFill>
              </a:rPr>
              <a:t>A Professional Air Traffic Controller accepts that their actions represent the conduct and character of all members of the profession. They shall act in a manner that brings honor and respect to the profession, establishes public trust, and sets a global standard for excellence.  </a:t>
            </a:r>
          </a:p>
        </p:txBody>
      </p:sp>
      <p:sp>
        <p:nvSpPr>
          <p:cNvPr id="53" name="Shape 53"/>
          <p:cNvSpPr/>
          <p:nvPr/>
        </p:nvSpPr>
        <p:spPr>
          <a:xfrm>
            <a:off x="63500" y="101600"/>
            <a:ext cx="9004300" cy="673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Clr>
                <a:srgbClr val="4574A2"/>
              </a:buClr>
              <a:buFont typeface="Helvetica"/>
              <a:defRPr b="1" i="1" sz="3600">
                <a:effectLst>
                  <a:outerShdw sx="100000" sy="100000" kx="0" ky="0" algn="b" rotWithShape="0" blurRad="50800" dist="38100" dir="5400000">
                    <a:srgbClr val="000000"/>
                  </a:outerShdw>
                </a:effectLst>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3600">
                <a:solidFill>
                  <a:srgbClr val="FFFFFF"/>
                </a:solidFill>
                <a:effectLst>
                  <a:outerShdw sx="100000" sy="100000" kx="0" ky="0" algn="b" rotWithShape="0" blurRad="50800" dist="38100" dir="5400000">
                    <a:srgbClr val="000000"/>
                  </a:outerShdw>
                </a:effectLst>
                <a:uFill>
                  <a:solidFill>
                    <a:srgbClr val="FFFFFF"/>
                  </a:solidFill>
                </a:uFill>
              </a:rPr>
              <a:t>Professional Air Traffic Controller Code</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279400" y="247857"/>
            <a:ext cx="8674100" cy="800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buClr>
                <a:srgbClr val="4574A2"/>
              </a:buClr>
              <a:buFont typeface="Helvetica"/>
              <a:defRPr b="1" i="1" sz="4800">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4800">
                <a:solidFill>
                  <a:srgbClr val="FFFFFF"/>
                </a:solidFill>
                <a:effectLst>
                  <a:outerShdw sx="100000" sy="100000" kx="0" ky="0" algn="b" rotWithShape="0" blurRad="38100" dist="64529" dir="2700000">
                    <a:srgbClr val="000000">
                      <a:alpha val="48275"/>
                    </a:srgbClr>
                  </a:outerShdw>
                </a:effectLst>
                <a:uFill>
                  <a:solidFill>
                    <a:srgbClr val="FFFFFF"/>
                  </a:solidFill>
                </a:uFill>
              </a:rPr>
              <a:t>History</a:t>
            </a:r>
          </a:p>
        </p:txBody>
      </p:sp>
      <p:sp>
        <p:nvSpPr>
          <p:cNvPr id="56" name="Shape 56"/>
          <p:cNvSpPr/>
          <p:nvPr/>
        </p:nvSpPr>
        <p:spPr>
          <a:xfrm>
            <a:off x="213895" y="1211846"/>
            <a:ext cx="8801101" cy="622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marL="334735" indent="-334735" algn="l">
              <a:buClr>
                <a:srgbClr val="FFFFFF"/>
              </a:buClr>
              <a:buSzPct val="107142"/>
              <a:buFont typeface="Arial"/>
              <a:buChar char="•"/>
              <a:defRPr sz="3600">
                <a:solidFill>
                  <a:srgbClr val="AAAAAA"/>
                </a:solidFill>
              </a:defRPr>
            </a:lvl1pPr>
          </a:lstStyle>
          <a:p>
            <a:pPr lvl="0">
              <a:defRPr sz="1800">
                <a:solidFill>
                  <a:srgbClr val="000000"/>
                </a:solidFill>
                <a:effectLst/>
              </a:defRPr>
            </a:pPr>
            <a:r>
              <a:rPr sz="3600">
                <a:solidFill>
                  <a:srgbClr val="AAAAAA"/>
                </a:solidFill>
                <a:effectLst>
                  <a:outerShdw sx="100000" sy="100000" kx="0" ky="0" algn="b" rotWithShape="0" blurRad="38100" dist="64529" dir="2700000">
                    <a:srgbClr val="000000">
                      <a:alpha val="48275"/>
                    </a:srgbClr>
                  </a:outerShdw>
                </a:effectLst>
              </a:rPr>
              <a:t>Driven by Article 52.</a:t>
            </a:r>
          </a:p>
        </p:txBody>
      </p:sp>
      <p:grpSp>
        <p:nvGrpSpPr>
          <p:cNvPr id="59" name="Group 59"/>
          <p:cNvGrpSpPr/>
          <p:nvPr/>
        </p:nvGrpSpPr>
        <p:grpSpPr>
          <a:xfrm>
            <a:off x="453330" y="2184400"/>
            <a:ext cx="8318501" cy="4114800"/>
            <a:chOff x="-38100" y="-38100"/>
            <a:chExt cx="8318500" cy="4114800"/>
          </a:xfrm>
        </p:grpSpPr>
        <p:sp>
          <p:nvSpPr>
            <p:cNvPr id="58" name="Shape 58"/>
            <p:cNvSpPr/>
            <p:nvPr/>
          </p:nvSpPr>
          <p:spPr>
            <a:xfrm>
              <a:off x="0" y="0"/>
              <a:ext cx="8242300" cy="4038600"/>
            </a:xfrm>
            <a:prstGeom prst="rect">
              <a:avLst/>
            </a:prstGeom>
            <a:solidFill>
              <a:srgbClr val="000000"/>
            </a:solidFill>
            <a:ln>
              <a:noFill/>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1" indent="0" algn="l" defTabSz="457200">
                <a:spcBef>
                  <a:spcPts val="700"/>
                </a:spcBef>
                <a:buClr>
                  <a:srgbClr val="000000"/>
                </a:buClr>
                <a:defRPr sz="1800">
                  <a:solidFill>
                    <a:srgbClr val="000000"/>
                  </a:solidFill>
                  <a:effectLst/>
                </a:defRPr>
              </a:pPr>
              <a:r>
                <a:rPr b="1" sz="2800">
                  <a:solidFill>
                    <a:srgbClr val="444444"/>
                  </a:solidFill>
                  <a:effectLst>
                    <a:outerShdw sx="100000" sy="100000" kx="0" ky="0" algn="b" rotWithShape="0" blurRad="38100" dist="64529" dir="2700000">
                      <a:srgbClr val="000000">
                        <a:alpha val="48275"/>
                      </a:srgbClr>
                    </a:outerShdw>
                  </a:effectLst>
                  <a:uFill>
                    <a:solidFill>
                      <a:srgbClr val="444444"/>
                    </a:solidFill>
                  </a:uFill>
                  <a:latin typeface="Helvetica Neue"/>
                  <a:ea typeface="Helvetica Neue"/>
                  <a:cs typeface="Helvetica Neue"/>
                  <a:sym typeface="Helvetica Neue"/>
                </a:rPr>
                <a:t>Section 1.  </a:t>
              </a:r>
              <a:r>
                <a:rPr sz="2800">
                  <a:solidFill>
                    <a:srgbClr val="444444"/>
                  </a:solidFill>
                  <a:effectLst>
                    <a:outerShdw sx="100000" sy="100000" kx="0" ky="0" algn="b" rotWithShape="0" blurRad="38100" dist="64529" dir="2700000">
                      <a:srgbClr val="000000">
                        <a:alpha val="48275"/>
                      </a:srgbClr>
                    </a:outerShdw>
                  </a:effectLst>
                  <a:uFill>
                    <a:solidFill>
                      <a:srgbClr val="444444"/>
                    </a:solidFill>
                  </a:uFill>
                  <a:latin typeface="Helvetica Neue"/>
                  <a:ea typeface="Helvetica Neue"/>
                  <a:cs typeface="Helvetica Neue"/>
                  <a:sym typeface="Helvetica Neue"/>
                </a:rPr>
                <a:t>The Parties at the National level agree to develop the framework for a Professional Standards Program (PSP) using the principles outlined in this Article.  </a:t>
              </a:r>
              <a:r>
                <a:rPr sz="2800">
                  <a:solidFill>
                    <a:srgbClr val="FFFFFF"/>
                  </a:solidFill>
                  <a:effectLst>
                    <a:outerShdw sx="100000" sy="100000" kx="0" ky="0" algn="b" rotWithShape="0" blurRad="38100" dist="64529" dir="2700000">
                      <a:srgbClr val="000000">
                        <a:alpha val="48275"/>
                      </a:srgbClr>
                    </a:outerShdw>
                  </a:effectLst>
                  <a:uFill>
                    <a:solidFill>
                      <a:srgbClr val="FFFFFF"/>
                    </a:solidFill>
                  </a:uFill>
                  <a:latin typeface="Helvetica Neue"/>
                  <a:ea typeface="Helvetica Neue"/>
                  <a:cs typeface="Helvetica Neue"/>
                  <a:sym typeface="Helvetica Neue"/>
                </a:rPr>
                <a:t>The purpose of the Professional Standards Program is to provide an opportunity for bargaining unit employees to address performance and/or conduct of their peers before such issues rise to a level requiring corrective action(s) on the part of the Agency.</a:t>
              </a:r>
            </a:p>
          </p:txBody>
        </p:sp>
        <p:pic>
          <p:nvPicPr>
            <p:cNvPr id="57" name=""/>
            <p:cNvPicPr/>
            <p:nvPr/>
          </p:nvPicPr>
          <p:blipFill>
            <a:blip r:embed="rId3">
              <a:extLst/>
            </a:blip>
            <a:stretch>
              <a:fillRect/>
            </a:stretch>
          </p:blipFill>
          <p:spPr>
            <a:xfrm>
              <a:off x="-38100" y="-38100"/>
              <a:ext cx="8318500" cy="4114800"/>
            </a:xfrm>
            <a:prstGeom prst="rect">
              <a:avLst/>
            </a:prstGeom>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body" idx="1"/>
          </p:nvPr>
        </p:nvSpPr>
        <p:spPr>
          <a:xfrm>
            <a:off x="457200" y="568881"/>
            <a:ext cx="8229600" cy="5384801"/>
          </a:xfrm>
          <a:prstGeom prst="rect">
            <a:avLst/>
          </a:prstGeom>
          <a:solidFill/>
          <a:ln w="9525">
            <a:bevel/>
          </a:ln>
        </p:spPr>
        <p:txBody>
          <a:bodyPr anchor="t">
            <a:normAutofit fontScale="100000" lnSpcReduction="0"/>
          </a:bodyPr>
          <a:lstStyle/>
          <a:p>
            <a:pPr lvl="0" marL="0" indent="0" defTabSz="292608">
              <a:lnSpc>
                <a:spcPct val="90000"/>
              </a:lnSpc>
              <a:spcBef>
                <a:spcPts val="500"/>
              </a:spcBef>
              <a:buClr>
                <a:srgbClr val="000000"/>
              </a:buClr>
              <a:buSzTx/>
              <a:buFont typeface="Arial"/>
              <a:buNone/>
              <a:defRPr sz="1800">
                <a:solidFill>
                  <a:srgbClr val="000000"/>
                </a:solidFill>
                <a:effectLst/>
              </a:defRPr>
            </a:pPr>
            <a:r>
              <a:rPr b="1" sz="2592">
                <a:solidFill>
                  <a:srgbClr val="FFFFFF"/>
                </a:solidFill>
                <a:effectLst>
                  <a:outerShdw sx="100000" sy="100000" kx="0" ky="0" algn="b" rotWithShape="0" blurRad="36576" dist="27432" dir="5400000">
                    <a:srgbClr val="000000"/>
                  </a:outerShdw>
                </a:effectLst>
                <a:latin typeface="Helvetica Neue"/>
                <a:ea typeface="Helvetica Neue"/>
                <a:cs typeface="Helvetica Neue"/>
                <a:sym typeface="Helvetica Neue"/>
              </a:rPr>
              <a:t>Section 4.  </a:t>
            </a:r>
            <a:r>
              <a:rPr sz="2592">
                <a:solidFill>
                  <a:srgbClr val="FFFFFF"/>
                </a:solidFill>
                <a:effectLst>
                  <a:outerShdw sx="100000" sy="100000" kx="0" ky="0" algn="b" rotWithShape="0" blurRad="36576" dist="27432" dir="5400000">
                    <a:srgbClr val="000000"/>
                  </a:outerShdw>
                </a:effectLst>
              </a:rPr>
              <a:t>The Professional Standards Committee (PSC) will be comprised of bargaining unit employees only, appointed by the Principal Facility Representative or his/her designee.  There shall be a chairman of the PSC, appointed by the Principal Facility Representative.  </a:t>
            </a:r>
            <a:r>
              <a:rPr sz="2592">
                <a:solidFill>
                  <a:srgbClr val="444444"/>
                </a:solidFill>
                <a:effectLst>
                  <a:outerShdw sx="100000" sy="100000" kx="0" ky="0" algn="b" rotWithShape="0" blurRad="36576" dist="27432" dir="5400000">
                    <a:srgbClr val="000000"/>
                  </a:outerShdw>
                </a:effectLst>
              </a:rPr>
              <a:t>The National workgroup, in consultation with the volunteer facility, will determine the numbers of BUE’s on the facility PSC. </a:t>
            </a:r>
            <a:r>
              <a:rPr sz="2592">
                <a:solidFill>
                  <a:srgbClr val="FFFFFF"/>
                </a:solidFill>
                <a:effectLst>
                  <a:outerShdw sx="100000" sy="100000" kx="0" ky="0" algn="b" rotWithShape="0" blurRad="36576" dist="27432" dir="5400000">
                    <a:srgbClr val="000000"/>
                  </a:outerShdw>
                </a:effectLst>
              </a:rPr>
              <a:t> The Agency agrees that PSC meetings are to be conducted on duty time, generally not to exceed two (2) hours per pay period.  Additional time may be granted, upon request, for committee members unless staffing and workload do not permit.  </a:t>
            </a:r>
            <a:r>
              <a:rPr sz="2592">
                <a:solidFill>
                  <a:srgbClr val="444444"/>
                </a:solidFill>
                <a:effectLst>
                  <a:outerShdw sx="100000" sy="100000" kx="0" ky="0" algn="b" rotWithShape="0" blurRad="36576" dist="27432" dir="5400000">
                    <a:srgbClr val="000000"/>
                  </a:outerShdw>
                </a:effectLst>
              </a:rPr>
              <a:t>It is the responsibility of the PSC chairman to inform the manager of the need for the committee to meet. </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body" idx="1"/>
          </p:nvPr>
        </p:nvSpPr>
        <p:spPr>
          <a:xfrm>
            <a:off x="457200" y="1432481"/>
            <a:ext cx="8229600" cy="3987801"/>
          </a:xfrm>
          <a:prstGeom prst="rect">
            <a:avLst/>
          </a:prstGeom>
          <a:solidFill/>
          <a:ln w="9525">
            <a:bevel/>
          </a:ln>
        </p:spPr>
        <p:txBody>
          <a:bodyPr anchor="t">
            <a:normAutofit fontScale="100000" lnSpcReduction="0"/>
          </a:bodyPr>
          <a:lstStyle/>
          <a:p>
            <a:pPr lvl="0" marL="0" indent="0" defTabSz="308863">
              <a:spcBef>
                <a:spcPts val="500"/>
              </a:spcBef>
              <a:buClr>
                <a:srgbClr val="000000"/>
              </a:buClr>
              <a:buSzTx/>
              <a:buFont typeface="Arial"/>
              <a:buNone/>
              <a:defRPr sz="1800">
                <a:solidFill>
                  <a:srgbClr val="000000"/>
                </a:solidFill>
                <a:effectLst/>
              </a:defRPr>
            </a:pPr>
            <a:r>
              <a:rPr b="1" sz="2736">
                <a:solidFill>
                  <a:srgbClr val="FFFFFF"/>
                </a:solidFill>
                <a:effectLst>
                  <a:outerShdw sx="100000" sy="100000" kx="0" ky="0" algn="b" rotWithShape="0" blurRad="38608" dist="28956" dir="5400000">
                    <a:srgbClr val="000000"/>
                  </a:outerShdw>
                </a:effectLst>
                <a:latin typeface="Helvetica Neue"/>
                <a:ea typeface="Helvetica Neue"/>
                <a:cs typeface="Helvetica Neue"/>
                <a:sym typeface="Helvetica Neue"/>
              </a:rPr>
              <a:t>Section 5.  </a:t>
            </a:r>
            <a:r>
              <a:rPr sz="2736">
                <a:solidFill>
                  <a:srgbClr val="FFFFFF"/>
                </a:solidFill>
                <a:effectLst>
                  <a:outerShdw sx="100000" sy="100000" kx="0" ky="0" algn="b" rotWithShape="0" blurRad="38608" dist="28956" dir="5400000">
                    <a:srgbClr val="000000"/>
                  </a:outerShdw>
                </a:effectLst>
              </a:rPr>
              <a:t>The PSC may accept performance and/or conduct based issues from other bargaining unit employees, supervisors, or other Management officials. The acceptance of an issue is at the sole discretion of the committee. Participation in this program is completely voluntary and all parties involved must agree to participate.  The committee may identify and recommend other means for improving professionalism and safety.</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body" idx="1"/>
          </p:nvPr>
        </p:nvSpPr>
        <p:spPr>
          <a:xfrm>
            <a:off x="457200" y="822881"/>
            <a:ext cx="8229600" cy="5194301"/>
          </a:xfrm>
          <a:prstGeom prst="rect">
            <a:avLst/>
          </a:prstGeom>
          <a:solidFill/>
          <a:ln w="9525">
            <a:bevel/>
          </a:ln>
        </p:spPr>
        <p:txBody>
          <a:bodyPr anchor="t">
            <a:normAutofit fontScale="100000" lnSpcReduction="0"/>
          </a:bodyPr>
          <a:lstStyle/>
          <a:p>
            <a:pPr lvl="0" marL="0" indent="0" defTabSz="296672">
              <a:lnSpc>
                <a:spcPct val="80000"/>
              </a:lnSpc>
              <a:spcBef>
                <a:spcPts val="500"/>
              </a:spcBef>
              <a:buClr>
                <a:srgbClr val="000000"/>
              </a:buClr>
              <a:buSzTx/>
              <a:buFont typeface="Arial"/>
              <a:buNone/>
              <a:defRPr sz="1800">
                <a:solidFill>
                  <a:srgbClr val="000000"/>
                </a:solidFill>
                <a:effectLst/>
              </a:defRPr>
            </a:pPr>
            <a:r>
              <a:rPr b="1" sz="2628">
                <a:solidFill>
                  <a:srgbClr val="FFFFFF"/>
                </a:solidFill>
                <a:effectLst>
                  <a:outerShdw sx="100000" sy="100000" kx="0" ky="0" algn="b" rotWithShape="0" blurRad="37084" dist="27813" dir="5400000">
                    <a:srgbClr val="000000"/>
                  </a:outerShdw>
                </a:effectLst>
                <a:latin typeface="Helvetica Neue"/>
                <a:ea typeface="Helvetica Neue"/>
                <a:cs typeface="Helvetica Neue"/>
                <a:sym typeface="Helvetica Neue"/>
              </a:rPr>
              <a:t>Section 6. </a:t>
            </a:r>
            <a:r>
              <a:rPr sz="2628">
                <a:solidFill>
                  <a:srgbClr val="FFFFFF"/>
                </a:solidFill>
                <a:effectLst>
                  <a:outerShdw sx="100000" sy="100000" kx="0" ky="0" algn="b" rotWithShape="0" blurRad="37084" dist="27813" dir="5400000">
                    <a:srgbClr val="000000"/>
                  </a:outerShdw>
                </a:effectLst>
              </a:rPr>
              <a:t> A PSC will not make records in any form (written or recorded) of their meetings while dealing with a particular matter.  </a:t>
            </a:r>
            <a:r>
              <a:rPr sz="2628">
                <a:solidFill>
                  <a:srgbClr val="444444"/>
                </a:solidFill>
                <a:effectLst>
                  <a:outerShdw sx="100000" sy="100000" kx="0" ky="0" algn="b" rotWithShape="0" blurRad="37084" dist="27813" dir="5400000">
                    <a:srgbClr val="000000"/>
                  </a:outerShdw>
                </a:effectLst>
              </a:rPr>
              <a:t>However, the committee will maintain records of how many issues were brought forward, how many were accepted, and the number that were resolved.  These records will be provided to the National workgroup and shall only be used to assist in determining if the program is successful.  Lessons learned, generic in nature, will be distributed, as deemed appropriate by the committee, to the workforce.  Controller names or identifying information shall not be used. </a:t>
            </a:r>
            <a:r>
              <a:rPr sz="2628">
                <a:solidFill>
                  <a:srgbClr val="FFFFFF"/>
                </a:solidFill>
                <a:effectLst>
                  <a:outerShdw sx="100000" sy="100000" kx="0" ky="0" algn="b" rotWithShape="0" blurRad="37084" dist="27813" dir="5400000">
                    <a:srgbClr val="000000"/>
                  </a:outerShdw>
                </a:effectLst>
              </a:rPr>
              <a:t> In the event of a performance or behavior-oriented inquiry, an acknowledgement that the issue is resolved or unresolved will be made available to the individual reporting the event.  </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