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jpeg" ContentType="image/jpeg"/>
  <Override PartName="/ppt/media/image3.jpeg" ContentType="image/jpeg"/>
  <Override PartName="/ppt/notesSlides/notesSlide11.xml" ContentType="application/vnd.openxmlformats-officedocument.presentationml.notesSlide+xml"/>
  <Override PartName="/ppt/media/image4.jpeg" ContentType="image/jpeg"/>
  <Override PartName="/ppt/media/image5.jpeg" ContentType="image/jpeg"/>
  <Override PartName="/ppt/notesSlides/notesSlide12.xml" ContentType="application/vnd.openxmlformats-officedocument.presentationml.notesSlide+xml"/>
  <Override PartName="/ppt/media/image6.jpeg" ContentType="image/jpeg"/>
  <Override PartName="/ppt/media/image7.jpeg" ContentType="image/jpeg"/>
  <Override PartName="/ppt/notesSlides/notesSlide13.xml" ContentType="application/vnd.openxmlformats-officedocument.presentationml.notesSlide+xml"/>
  <Override PartName="/ppt/media/image8.jpeg" ContentType="image/jpeg"/>
  <Override PartName="/ppt/media/image9.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0.jpeg" ContentType="image/jpeg"/>
  <Override PartName="/ppt/media/image11.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6858000" cy="9144000"/>
  <p:defaultTextStyle>
    <a:lvl1pPr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1pPr>
    <a:lvl2pPr indent="3429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2pPr>
    <a:lvl3pPr indent="6858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3pPr>
    <a:lvl4pPr indent="10287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4pPr>
    <a:lvl5pPr indent="13716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5pPr>
    <a:lvl6pPr indent="17145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6pPr>
    <a:lvl7pPr indent="20574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7pPr>
    <a:lvl8pPr indent="24003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8pPr>
    <a:lvl9pPr indent="2743200" algn="ctr" defTabSz="406400">
      <a:defRPr sz="28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def" i="de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def" i="de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8F44A2F1-9E1F-4B54-A3A2-5F16C0AD49E2}" styleName="">
    <a:tblBg/>
    <a:wholeTb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noFill/>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noFill/>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06400">
      <a:defRPr>
        <a:latin typeface="Lucida Grande"/>
        <a:ea typeface="Lucida Grande"/>
        <a:cs typeface="Lucida Grande"/>
        <a:sym typeface="Lucida Grande"/>
      </a:defRPr>
    </a:lvl1pPr>
    <a:lvl2pPr indent="228600" defTabSz="406400">
      <a:defRPr>
        <a:latin typeface="Lucida Grande"/>
        <a:ea typeface="Lucida Grande"/>
        <a:cs typeface="Lucida Grande"/>
        <a:sym typeface="Lucida Grande"/>
      </a:defRPr>
    </a:lvl2pPr>
    <a:lvl3pPr indent="457200" defTabSz="406400">
      <a:defRPr>
        <a:latin typeface="Lucida Grande"/>
        <a:ea typeface="Lucida Grande"/>
        <a:cs typeface="Lucida Grande"/>
        <a:sym typeface="Lucida Grande"/>
      </a:defRPr>
    </a:lvl3pPr>
    <a:lvl4pPr indent="685800" defTabSz="406400">
      <a:defRPr>
        <a:latin typeface="Lucida Grande"/>
        <a:ea typeface="Lucida Grande"/>
        <a:cs typeface="Lucida Grande"/>
        <a:sym typeface="Lucida Grande"/>
      </a:defRPr>
    </a:lvl4pPr>
    <a:lvl5pPr indent="914400" defTabSz="406400">
      <a:defRPr>
        <a:latin typeface="Lucida Grande"/>
        <a:ea typeface="Lucida Grande"/>
        <a:cs typeface="Lucida Grande"/>
        <a:sym typeface="Lucida Grande"/>
      </a:defRPr>
    </a:lvl5pPr>
    <a:lvl6pPr indent="1143000" defTabSz="406400">
      <a:defRPr>
        <a:latin typeface="Lucida Grande"/>
        <a:ea typeface="Lucida Grande"/>
        <a:cs typeface="Lucida Grande"/>
        <a:sym typeface="Lucida Grande"/>
      </a:defRPr>
    </a:lvl6pPr>
    <a:lvl7pPr indent="1371600" defTabSz="406400">
      <a:defRPr>
        <a:latin typeface="Lucida Grande"/>
        <a:ea typeface="Lucida Grande"/>
        <a:cs typeface="Lucida Grande"/>
        <a:sym typeface="Lucida Grande"/>
      </a:defRPr>
    </a:lvl7pPr>
    <a:lvl8pPr indent="1600200" defTabSz="406400">
      <a:defRPr>
        <a:latin typeface="Lucida Grande"/>
        <a:ea typeface="Lucida Grande"/>
        <a:cs typeface="Lucida Grande"/>
        <a:sym typeface="Lucida Grande"/>
      </a:defRPr>
    </a:lvl8pPr>
    <a:lvl9pPr indent="1828800" defTabSz="406400">
      <a:defRPr>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sldImg"/>
          </p:nvPr>
        </p:nvSpPr>
        <p:spPr>
          <a:prstGeom prst="rect">
            <a:avLst/>
          </a:prstGeom>
        </p:spPr>
        <p:txBody>
          <a:bodyPr/>
          <a:lstStyle/>
          <a:p>
            <a:pPr lvl="0"/>
          </a:p>
        </p:txBody>
      </p:sp>
      <p:sp>
        <p:nvSpPr>
          <p:cNvPr id="43" name="Shape 43"/>
          <p:cNvSpPr/>
          <p:nvPr>
            <p:ph type="body" sz="quarter" idx="1"/>
          </p:nvPr>
        </p:nvSpPr>
        <p:spPr>
          <a:prstGeom prst="rect">
            <a:avLst/>
          </a:prstGeom>
        </p:spPr>
        <p:txBody>
          <a:bodyPr/>
          <a:lstStyle/>
          <a:p>
            <a:pPr lvl="0">
              <a:buClr>
                <a:srgbClr val="000000"/>
              </a:buClr>
            </a:pPr>
            <a:r>
              <a:t> </a:t>
            </a:r>
          </a:p>
          <a:p>
            <a:pPr lvl="0">
              <a:buClr>
                <a:srgbClr val="000000"/>
              </a:buClr>
            </a:pPr>
            <a:r>
              <a:t> </a:t>
            </a:r>
          </a:p>
          <a:p>
            <a:pPr lvl="0">
              <a:buClr>
                <a:srgbClr val="000000"/>
              </a:buClr>
            </a:pPr>
            <a:r>
              <a:t>SAY:</a:t>
            </a:r>
          </a:p>
          <a:p>
            <a:pPr lvl="0" defTabSz="457200">
              <a:buClr>
                <a:srgbClr val="000000"/>
              </a:buClr>
            </a:pPr>
            <a:r>
              <a:t>We’ll be using a power point to cover some of the information, there will also be class discussion as well as some role play to utilize some of the skills we will cover today. This</a:t>
            </a:r>
            <a:r>
              <a:t> will a</a:t>
            </a:r>
            <a:r>
              <a:t>ssist the Professional Standards volunteer to recognize and enhance effective communication skills needed to preform</a:t>
            </a:r>
            <a:r>
              <a:t> as a committee member.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lvl="0"/>
          </a:p>
        </p:txBody>
      </p:sp>
      <p:sp>
        <p:nvSpPr>
          <p:cNvPr id="120" name="Shape 120"/>
          <p:cNvSpPr/>
          <p:nvPr>
            <p:ph type="body" sz="quarter" idx="1"/>
          </p:nvPr>
        </p:nvSpPr>
        <p:spPr>
          <a:prstGeom prst="rect">
            <a:avLst/>
          </a:prstGeom>
        </p:spPr>
        <p:txBody>
          <a:bodyPr/>
          <a:lstStyle/>
          <a:p>
            <a:pPr lvl="0">
              <a:buClr>
                <a:srgbClr val="000000"/>
              </a:buClr>
            </a:pPr>
            <a:r>
              <a:t>Just go along with me here,</a:t>
            </a:r>
          </a:p>
          <a:p>
            <a:pPr lvl="0">
              <a:buClr>
                <a:srgbClr val="000000"/>
              </a:buClr>
            </a:pPr>
            <a:r>
              <a:t>Which card am I thinking of?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lvl="0"/>
          </a:p>
        </p:txBody>
      </p:sp>
      <p:sp>
        <p:nvSpPr>
          <p:cNvPr id="125" name="Shape 125"/>
          <p:cNvSpPr/>
          <p:nvPr>
            <p:ph type="body" sz="quarter" idx="1"/>
          </p:nvPr>
        </p:nvSpPr>
        <p:spPr>
          <a:prstGeom prst="rect">
            <a:avLst/>
          </a:prstGeom>
        </p:spPr>
        <p:txBody>
          <a:bodyPr/>
          <a:lstStyle>
            <a:lvl1pPr>
              <a:buClr>
                <a:srgbClr val="000000"/>
              </a:buClr>
            </a:lvl1pPr>
          </a:lstStyle>
          <a:p>
            <a:pPr lvl="0"/>
            <a:r>
              <a:t>Now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lvl="0"/>
          </a:p>
        </p:txBody>
      </p:sp>
      <p:sp>
        <p:nvSpPr>
          <p:cNvPr id="130" name="Shape 130"/>
          <p:cNvSpPr/>
          <p:nvPr>
            <p:ph type="body" sz="quarter" idx="1"/>
          </p:nvPr>
        </p:nvSpPr>
        <p:spPr>
          <a:prstGeom prst="rect">
            <a:avLst/>
          </a:prstGeom>
        </p:spPr>
        <p:txBody>
          <a:bodyPr/>
          <a:lstStyle>
            <a:lvl1pPr>
              <a:buClr>
                <a:srgbClr val="000000"/>
              </a:buClr>
            </a:lvl1pPr>
          </a:lstStyle>
          <a:p>
            <a:pPr lvl="0"/>
            <a:r>
              <a:t>Now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lvl="0"/>
          </a:p>
        </p:txBody>
      </p:sp>
      <p:sp>
        <p:nvSpPr>
          <p:cNvPr id="135" name="Shape 135"/>
          <p:cNvSpPr/>
          <p:nvPr>
            <p:ph type="body" sz="quarter" idx="1"/>
          </p:nvPr>
        </p:nvSpPr>
        <p:spPr>
          <a:prstGeom prst="rect">
            <a:avLst/>
          </a:prstGeom>
        </p:spPr>
        <p:txBody>
          <a:bodyPr/>
          <a:lstStyle/>
          <a:p>
            <a:pPr lvl="0">
              <a:buClr>
                <a:srgbClr val="000000"/>
              </a:buClr>
            </a:pPr>
            <a:r>
              <a:t>Now</a:t>
            </a:r>
          </a:p>
          <a:p>
            <a:pPr lvl="0">
              <a:buClr>
                <a:srgbClr val="000000"/>
              </a:buClr>
            </a:pPr>
          </a:p>
          <a:p>
            <a:pPr lvl="0">
              <a:buClr>
                <a:srgbClr val="000000"/>
              </a:buClr>
            </a:pPr>
            <a:r>
              <a:rPr b="1"/>
              <a:t>ASK</a:t>
            </a:r>
            <a:r>
              <a:t> - What pattern or cognitive rule am I following?</a:t>
            </a:r>
          </a:p>
          <a:p>
            <a:pPr lvl="0">
              <a:buClr>
                <a:srgbClr val="000000"/>
              </a:buClr>
            </a:pPr>
            <a:r>
              <a:t>(high card, spades, left right left right)</a:t>
            </a:r>
          </a:p>
          <a:p>
            <a:pPr lvl="0">
              <a:buClr>
                <a:srgbClr val="000000"/>
              </a:buClr>
            </a:pPr>
          </a:p>
          <a:p>
            <a:pPr lvl="0">
              <a:buClr>
                <a:srgbClr val="000000"/>
              </a:buClr>
            </a:pPr>
            <a:r>
              <a:t>We all follow different rules, thinking differently.  Our role is to understand where they are coming from, why they are coming from there, and then facilitate a resolution from there.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lvl="0"/>
          </a:p>
        </p:txBody>
      </p:sp>
      <p:sp>
        <p:nvSpPr>
          <p:cNvPr id="140" name="Shape 140"/>
          <p:cNvSpPr/>
          <p:nvPr>
            <p:ph type="body" sz="quarter" idx="1"/>
          </p:nvPr>
        </p:nvSpPr>
        <p:spPr>
          <a:prstGeom prst="rect">
            <a:avLst/>
          </a:prstGeom>
        </p:spPr>
        <p:txBody>
          <a:bodyPr/>
          <a:lstStyle>
            <a:lvl1pPr>
              <a:buClr>
                <a:srgbClr val="000000"/>
              </a:buClr>
            </a:lvl1pPr>
          </a:lstStyle>
          <a:p>
            <a:pPr lvl="0"/>
            <a:r>
              <a:t>Everyone has rules.  In life, the test of a rule is does it work?   Some people who have highly complex rules are said to have obsessive compulsive disorder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lvl="0"/>
          </a:p>
        </p:txBody>
      </p:sp>
      <p:sp>
        <p:nvSpPr>
          <p:cNvPr id="145" name="Shape 145"/>
          <p:cNvSpPr/>
          <p:nvPr>
            <p:ph type="body" sz="quarter" idx="1"/>
          </p:nvPr>
        </p:nvSpPr>
        <p:spPr>
          <a:prstGeom prst="rect">
            <a:avLst/>
          </a:prstGeom>
        </p:spPr>
        <p:txBody>
          <a:bodyPr/>
          <a:lstStyle/>
          <a:p>
            <a:pPr lvl="0">
              <a:buClr>
                <a:srgbClr val="000000"/>
              </a:buClr>
            </a:pPr>
            <a:r>
              <a:t>Okay, how about now?</a:t>
            </a:r>
          </a:p>
          <a:p>
            <a:pPr lvl="0">
              <a:buClr>
                <a:srgbClr val="000000"/>
              </a:buClr>
            </a:pPr>
            <a:r>
              <a:t>Now we need to redefine our rule, or ignore this set of cards and still believe in the pattern we were following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lvl="0"/>
          </a:p>
        </p:txBody>
      </p:sp>
      <p:sp>
        <p:nvSpPr>
          <p:cNvPr id="149" name="Shape 149"/>
          <p:cNvSpPr/>
          <p:nvPr>
            <p:ph type="body" sz="quarter" idx="1"/>
          </p:nvPr>
        </p:nvSpPr>
        <p:spPr>
          <a:prstGeom prst="rect">
            <a:avLst/>
          </a:prstGeom>
        </p:spPr>
        <p:txBody>
          <a:bodyPr/>
          <a:lstStyle/>
          <a:p>
            <a:pPr lvl="0">
              <a:buClr>
                <a:srgbClr val="000000"/>
              </a:buClr>
            </a:pPr>
            <a:r>
              <a:t>We all see things through different filters/lenses.  </a:t>
            </a:r>
          </a:p>
          <a:p>
            <a:pPr lvl="0">
              <a:buClr>
                <a:srgbClr val="000000"/>
              </a:buClr>
            </a:pPr>
          </a:p>
          <a:p>
            <a:pPr lvl="0">
              <a:buClr>
                <a:srgbClr val="000000"/>
              </a:buClr>
            </a:pPr>
            <a:r>
              <a:rPr b="1"/>
              <a:t>ASK – </a:t>
            </a:r>
            <a:r>
              <a:t>does anyone know what the definition of empathy is?</a:t>
            </a:r>
          </a:p>
          <a:p>
            <a:pPr lvl="0">
              <a:buClr>
                <a:srgbClr val="000000"/>
              </a:buClr>
            </a:pPr>
            <a:r>
              <a:t>Empathy is the capacity to recognize and to some extent, share feelings, that are being experienced by another person.  It is understanding what they are feeling and thinking.  Often when there is conflict, it is because under our “rules”, the actions of others makes no sense.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lvl="0"/>
          </a:p>
        </p:txBody>
      </p:sp>
      <p:sp>
        <p:nvSpPr>
          <p:cNvPr id="154" name="Shape 154"/>
          <p:cNvSpPr/>
          <p:nvPr>
            <p:ph type="body" sz="quarter" idx="1"/>
          </p:nvPr>
        </p:nvSpPr>
        <p:spPr>
          <a:prstGeom prst="rect">
            <a:avLst/>
          </a:prstGeom>
        </p:spPr>
        <p:txBody>
          <a:bodyPr/>
          <a:lstStyle/>
          <a:p>
            <a:pPr lvl="0">
              <a:buClr>
                <a:srgbClr val="000000"/>
              </a:buClr>
            </a:pPr>
            <a:r>
              <a:t>Self concept -  rules about me.  I am tall/short, shy/outgoing, thin/heavy.  This is how we define ourselves</a:t>
            </a:r>
          </a:p>
          <a:p>
            <a:pPr lvl="0">
              <a:buClr>
                <a:srgbClr val="000000"/>
              </a:buClr>
            </a:pPr>
          </a:p>
          <a:p>
            <a:pPr lvl="0">
              <a:buClr>
                <a:srgbClr val="000000"/>
              </a:buClr>
            </a:pPr>
            <a:r>
              <a:t>Self Ideal -  these are the should of the individual.  I should be tall, thin, outgoing etc.  This is where the conflict lies within the individual.  The self concept vs the self ideal</a:t>
            </a:r>
          </a:p>
          <a:p>
            <a:pPr lvl="0">
              <a:buClr>
                <a:srgbClr val="000000"/>
              </a:buClr>
            </a:pPr>
          </a:p>
          <a:p>
            <a:pPr lvl="0">
              <a:buClr>
                <a:srgbClr val="000000"/>
              </a:buClr>
            </a:pPr>
            <a:r>
              <a:t>Environmental Evaluation – These are things that are not me.  Often</a:t>
            </a:r>
            <a:r>
              <a:t> a prejudicial belief.</a:t>
            </a:r>
          </a:p>
          <a:p>
            <a:pPr lvl="0">
              <a:buClr>
                <a:srgbClr val="000000"/>
              </a:buClr>
            </a:pPr>
          </a:p>
          <a:p>
            <a:pPr lvl="0">
              <a:buClr>
                <a:srgbClr val="000000"/>
              </a:buClr>
            </a:pPr>
            <a:r>
              <a:t>Ethical Conviction – I like my desk organized, the person at the other desk has piles everywhere.  Neat is right, piles are wrong  We all have different rules.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lvl="0"/>
          </a:p>
        </p:txBody>
      </p:sp>
      <p:sp>
        <p:nvSpPr>
          <p:cNvPr id="162" name="Shape 162"/>
          <p:cNvSpPr/>
          <p:nvPr>
            <p:ph type="body" sz="quarter" idx="1"/>
          </p:nvPr>
        </p:nvSpPr>
        <p:spPr>
          <a:prstGeom prst="rect">
            <a:avLst/>
          </a:prstGeom>
        </p:spPr>
        <p:txBody>
          <a:bodyPr/>
          <a:lstStyle/>
          <a:p>
            <a:pPr lvl="0">
              <a:buClr>
                <a:srgbClr val="000000"/>
              </a:buClr>
            </a:pPr>
          </a:p>
          <a:p>
            <a:pPr lvl="0">
              <a:buClr>
                <a:srgbClr val="000000"/>
              </a:buClr>
            </a:pPr>
            <a:r>
              <a:rPr b="1"/>
              <a:t>Having a strong bond to our point of view is among the toughest barriers to effective listening</a:t>
            </a:r>
          </a:p>
          <a:p>
            <a:pPr lvl="0">
              <a:buClr>
                <a:srgbClr val="000000"/>
              </a:buClr>
            </a:pPr>
            <a:r>
              <a:t>SAY – When people are expressing a different point of view, we may be thinking how wrong they are, or what we will say to convince them of our truth, or we may get defensive about them trying to convince us of their truth</a:t>
            </a:r>
          </a:p>
          <a:p>
            <a:pPr lvl="0">
              <a:buClr>
                <a:srgbClr val="000000"/>
              </a:buClr>
            </a:pPr>
          </a:p>
          <a:p>
            <a:pPr lvl="0">
              <a:buClr>
                <a:srgbClr val="000000"/>
              </a:buClr>
            </a:pPr>
            <a:r>
              <a:t>Our</a:t>
            </a:r>
            <a:r>
              <a:t> beliefs makes us who we are and it is natural to create data that supports that concept.</a:t>
            </a:r>
          </a:p>
          <a:p>
            <a:pPr lvl="0">
              <a:buClr>
                <a:srgbClr val="000000"/>
              </a:buClr>
            </a:pPr>
          </a:p>
          <a:p>
            <a:pPr lvl="0">
              <a:buClr>
                <a:srgbClr val="000000"/>
              </a:buClr>
            </a:pPr>
            <a:r>
              <a:rPr b="1"/>
              <a:t>Be curious about others’ point of views and the reasons why they hold them</a:t>
            </a:r>
          </a:p>
          <a:p>
            <a:pPr lvl="0">
              <a:buClr>
                <a:srgbClr val="000000"/>
              </a:buClr>
            </a:pPr>
            <a:r>
              <a:t>SAY – this is important, substitute your suspicion for curiosity.  What were they thinking?  When you replace suspicion or attachment, your listening will improve dramatically.</a:t>
            </a:r>
          </a:p>
          <a:p>
            <a:pPr lvl="0">
              <a:buClr>
                <a:srgbClr val="000000"/>
              </a:buClr>
            </a:pPr>
          </a:p>
          <a:p>
            <a:pPr lvl="0">
              <a:buClr>
                <a:srgbClr val="000000"/>
              </a:buClr>
            </a:pPr>
            <a:r>
              <a:t>SAY - It is very difficult to overcome our personal beliefs and values.  Putting them aside during the interviews is an integral part to the success of the professional standards program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lvl="0"/>
          </a:p>
        </p:txBody>
      </p:sp>
      <p:sp>
        <p:nvSpPr>
          <p:cNvPr id="167" name="Shape 167"/>
          <p:cNvSpPr/>
          <p:nvPr>
            <p:ph type="body" sz="quarter" idx="1"/>
          </p:nvPr>
        </p:nvSpPr>
        <p:spPr>
          <a:prstGeom prst="rect">
            <a:avLst/>
          </a:prstGeom>
        </p:spPr>
        <p:txBody>
          <a:bodyPr/>
          <a:lstStyle/>
          <a:p>
            <a:pPr lvl="0">
              <a:lnSpc>
                <a:spcPct val="90000"/>
              </a:lnSpc>
              <a:buClr>
                <a:srgbClr val="000000"/>
              </a:buClr>
            </a:pPr>
            <a:r>
              <a:rPr sz="1000"/>
              <a:t>SAY – (read slide) not as easy as we think though</a:t>
            </a:r>
          </a:p>
          <a:p>
            <a:pPr lvl="0">
              <a:lnSpc>
                <a:spcPct val="90000"/>
              </a:lnSpc>
              <a:buClr>
                <a:srgbClr val="000000"/>
              </a:buClr>
            </a:pPr>
            <a:endParaRPr sz="1000"/>
          </a:p>
          <a:p>
            <a:pPr lvl="0">
              <a:lnSpc>
                <a:spcPct val="90000"/>
              </a:lnSpc>
              <a:buClr>
                <a:srgbClr val="000000"/>
              </a:buClr>
            </a:pPr>
            <a:r>
              <a:rPr sz="1000"/>
              <a:t>ASK - What are examples of outside distractions?</a:t>
            </a:r>
          </a:p>
          <a:p>
            <a:pPr lvl="0">
              <a:lnSpc>
                <a:spcPct val="90000"/>
              </a:lnSpc>
              <a:buClr>
                <a:srgbClr val="000000"/>
              </a:buClr>
            </a:pPr>
            <a:r>
              <a:rPr sz="1000"/>
              <a:t>      Noises, temperatures, what people are saying or doing?</a:t>
            </a:r>
          </a:p>
          <a:p>
            <a:pPr lvl="0">
              <a:lnSpc>
                <a:spcPct val="90000"/>
              </a:lnSpc>
              <a:buClr>
                <a:srgbClr val="000000"/>
              </a:buClr>
            </a:pPr>
            <a:r>
              <a:rPr sz="1000"/>
              <a:t>ASK - What are inside distractions?</a:t>
            </a:r>
          </a:p>
          <a:p>
            <a:pPr lvl="0">
              <a:lnSpc>
                <a:spcPct val="90000"/>
              </a:lnSpc>
              <a:buClr>
                <a:srgbClr val="000000"/>
              </a:buClr>
            </a:pPr>
            <a:r>
              <a:rPr sz="1000"/>
              <a:t>     Thoughts.  Thoughts as memories, judgments, opinions, expectations, worries, fears, misinterpretation</a:t>
            </a:r>
          </a:p>
          <a:p>
            <a:pPr lvl="0">
              <a:lnSpc>
                <a:spcPct val="90000"/>
              </a:lnSpc>
              <a:buClr>
                <a:srgbClr val="000000"/>
              </a:buClr>
            </a:pPr>
            <a:endParaRPr sz="1000"/>
          </a:p>
          <a:p>
            <a:pPr lvl="0">
              <a:lnSpc>
                <a:spcPct val="90000"/>
              </a:lnSpc>
              <a:buClr>
                <a:srgbClr val="000000"/>
              </a:buClr>
            </a:pPr>
            <a:r>
              <a:rPr sz="1000"/>
              <a:t>Exercise - Flow Chart distractions. </a:t>
            </a:r>
          </a:p>
          <a:p>
            <a:pPr lvl="0">
              <a:lnSpc>
                <a:spcPct val="90000"/>
              </a:lnSpc>
              <a:buClr>
                <a:srgbClr val="000000"/>
              </a:buClr>
            </a:pPr>
            <a:r>
              <a:rPr sz="1000"/>
              <a:t>List internal and external distractions</a:t>
            </a:r>
          </a:p>
          <a:p>
            <a:pPr lvl="0">
              <a:lnSpc>
                <a:spcPct val="90000"/>
              </a:lnSpc>
              <a:buClr>
                <a:srgbClr val="000000"/>
              </a:buClr>
            </a:pPr>
            <a:r>
              <a:rPr b="1" sz="1000"/>
              <a:t>Discuss how to avoid the distractions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sldImg"/>
          </p:nvPr>
        </p:nvSpPr>
        <p:spPr>
          <a:prstGeom prst="rect">
            <a:avLst/>
          </a:prstGeom>
        </p:spPr>
        <p:txBody>
          <a:bodyPr/>
          <a:lstStyle/>
          <a:p>
            <a:pPr lvl="0"/>
          </a:p>
        </p:txBody>
      </p:sp>
      <p:sp>
        <p:nvSpPr>
          <p:cNvPr id="48" name="Shape 48"/>
          <p:cNvSpPr/>
          <p:nvPr>
            <p:ph type="body" sz="quarter" idx="1"/>
          </p:nvPr>
        </p:nvSpPr>
        <p:spPr>
          <a:prstGeom prst="rect">
            <a:avLst/>
          </a:prstGeom>
        </p:spPr>
        <p:txBody>
          <a:bodyPr/>
          <a:lstStyle/>
          <a:p>
            <a:pPr lvl="0" marL="228600" indent="-228600">
              <a:buClr>
                <a:srgbClr val="000000"/>
              </a:buClr>
            </a:pPr>
            <a:r>
              <a:rPr b="1"/>
              <a:t> </a:t>
            </a:r>
          </a:p>
          <a:p>
            <a:pPr lvl="0" marL="228600" indent="-228600">
              <a:buClr>
                <a:srgbClr val="000000"/>
              </a:buClr>
            </a:pPr>
            <a:r>
              <a:t>SAY:</a:t>
            </a:r>
          </a:p>
          <a:p>
            <a:pPr lvl="0" marL="228600" indent="-228600">
              <a:buClr>
                <a:srgbClr val="000000"/>
              </a:buClr>
            </a:pPr>
            <a:r>
              <a:t>Read slide</a:t>
            </a:r>
          </a:p>
          <a:p>
            <a:pPr lvl="0" marL="228600" indent="-228600">
              <a:buClr>
                <a:srgbClr val="000000"/>
              </a:buClr>
            </a:pPr>
            <a:endParaRPr b="1"/>
          </a:p>
          <a:p>
            <a:pPr lvl="0" marL="228600" indent="-228600">
              <a:buClr>
                <a:srgbClr val="000000"/>
              </a:buClr>
            </a:pPr>
            <a:r>
              <a:rPr b="1"/>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lvl="0"/>
          </a:p>
        </p:txBody>
      </p:sp>
      <p:sp>
        <p:nvSpPr>
          <p:cNvPr id="172" name="Shape 172"/>
          <p:cNvSpPr/>
          <p:nvPr>
            <p:ph type="body" sz="quarter" idx="1"/>
          </p:nvPr>
        </p:nvSpPr>
        <p:spPr>
          <a:prstGeom prst="rect">
            <a:avLst/>
          </a:prstGeom>
        </p:spPr>
        <p:txBody>
          <a:bodyPr/>
          <a:lstStyle>
            <a:lvl1pPr>
              <a:buClr>
                <a:srgbClr val="000000"/>
              </a:buClr>
            </a:lvl1pPr>
          </a:lstStyle>
          <a:p>
            <a:pPr lvl="0"/>
            <a:r>
              <a:t>Read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lvl="0"/>
          </a:p>
        </p:txBody>
      </p:sp>
      <p:sp>
        <p:nvSpPr>
          <p:cNvPr id="177" name="Shape 177"/>
          <p:cNvSpPr/>
          <p:nvPr>
            <p:ph type="body" sz="quarter" idx="1"/>
          </p:nvPr>
        </p:nvSpPr>
        <p:spPr>
          <a:prstGeom prst="rect">
            <a:avLst/>
          </a:prstGeom>
        </p:spPr>
        <p:txBody>
          <a:bodyPr/>
          <a:lstStyle/>
          <a:p>
            <a:pPr lvl="0">
              <a:buClr>
                <a:srgbClr val="000000"/>
              </a:buClr>
            </a:pPr>
            <a:r>
              <a:rPr b="1"/>
              <a:t>Be direct and never judgmental</a:t>
            </a:r>
          </a:p>
          <a:p>
            <a:pPr lvl="0">
              <a:buClr>
                <a:srgbClr val="000000"/>
              </a:buClr>
            </a:pPr>
            <a:r>
              <a:rPr b="1"/>
              <a:t> - Good news or bad, say it clear, simple, direct and in a tactful manner.</a:t>
            </a:r>
          </a:p>
          <a:p>
            <a:pPr lvl="0">
              <a:buClr>
                <a:srgbClr val="000000"/>
              </a:buClr>
            </a:pPr>
            <a:r>
              <a:t>SAY – Continue the conversation with empathy and respect, but be direct</a:t>
            </a:r>
          </a:p>
          <a:p>
            <a:pPr lvl="0">
              <a:buClr>
                <a:srgbClr val="000000"/>
              </a:buClr>
            </a:pPr>
          </a:p>
          <a:p>
            <a:pPr lvl="0">
              <a:buClr>
                <a:srgbClr val="000000"/>
              </a:buClr>
            </a:pPr>
            <a:r>
              <a:rPr b="1"/>
              <a:t>Involve the person in the solution</a:t>
            </a:r>
          </a:p>
          <a:p>
            <a:pPr lvl="0">
              <a:buClr>
                <a:srgbClr val="000000"/>
              </a:buClr>
            </a:pPr>
            <a:r>
              <a:t>SAY – involving the person in the solution often gets their buy in to the resolution.  Ask for their help in overcoming the issue at hand.  What are their thoughts?</a:t>
            </a:r>
          </a:p>
          <a:p>
            <a:pPr lvl="0">
              <a:buClr>
                <a:srgbClr val="000000"/>
              </a:buClr>
            </a:pPr>
          </a:p>
          <a:p>
            <a:pPr lvl="0">
              <a:buClr>
                <a:srgbClr val="000000"/>
              </a:buClr>
            </a:pPr>
            <a:r>
              <a:rPr b="1"/>
              <a:t>Refrain from the words, “but”, “never” </a:t>
            </a:r>
            <a:r>
              <a:t>“</a:t>
            </a:r>
            <a:r>
              <a:rPr b="1"/>
              <a:t>should”, “must” or “always”.</a:t>
            </a:r>
          </a:p>
          <a:p>
            <a:pPr lvl="0">
              <a:buClr>
                <a:srgbClr val="000000"/>
              </a:buClr>
            </a:pPr>
            <a:r>
              <a:t>SAY - “you” is accusatory and tends to place blame</a:t>
            </a:r>
          </a:p>
          <a:p>
            <a:pPr lvl="0">
              <a:buClr>
                <a:srgbClr val="000000"/>
              </a:buClr>
            </a:pPr>
            <a:r>
              <a:t>“but” is argumentative and negates what was said.</a:t>
            </a:r>
          </a:p>
          <a:p>
            <a:pPr lvl="0">
              <a:buClr>
                <a:srgbClr val="000000"/>
              </a:buClr>
            </a:pPr>
            <a:r>
              <a:t>“always” and “never” are absolutes and can be considered degrading and humiliating. It indicates you have already</a:t>
            </a:r>
            <a:r>
              <a:t> allowed your convictions to take over. </a:t>
            </a:r>
          </a:p>
          <a:p>
            <a:pPr lvl="0">
              <a:buClr>
                <a:srgbClr val="000000"/>
              </a:buClr>
            </a:pPr>
          </a:p>
          <a:p>
            <a:pPr lvl="0">
              <a:buClr>
                <a:srgbClr val="000000"/>
              </a:buClr>
            </a:pPr>
            <a:r>
              <a:rPr b="1"/>
              <a:t>Respect them enough to thank them for taking the time to explain their situation.</a:t>
            </a:r>
          </a:p>
          <a:p>
            <a:pPr lvl="0">
              <a:buClr>
                <a:srgbClr val="000000"/>
              </a:buClr>
            </a:pPr>
            <a:r>
              <a:t>Thank them for their time to make this program successful.  We cannot be successful with out them.</a:t>
            </a:r>
          </a:p>
          <a:p>
            <a:pPr lvl="0">
              <a:buClr>
                <a:srgbClr val="000000"/>
              </a:buClr>
            </a:pPr>
          </a:p>
          <a:p>
            <a:pPr lvl="0">
              <a:buClr>
                <a:srgbClr val="000000"/>
              </a:buClr>
            </a:pPr>
            <a:r>
              <a:t>Apologize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lvl="0"/>
          </a:p>
        </p:txBody>
      </p:sp>
      <p:sp>
        <p:nvSpPr>
          <p:cNvPr id="182" name="Shape 182"/>
          <p:cNvSpPr/>
          <p:nvPr>
            <p:ph type="body" sz="quarter" idx="1"/>
          </p:nvPr>
        </p:nvSpPr>
        <p:spPr>
          <a:prstGeom prst="rect">
            <a:avLst/>
          </a:prstGeom>
        </p:spPr>
        <p:txBody>
          <a:bodyPr/>
          <a:lstStyle/>
          <a:p>
            <a:pPr lvl="0">
              <a:buClr>
                <a:srgbClr val="000000"/>
              </a:buClr>
            </a:pPr>
            <a:r>
              <a:rPr b="1"/>
              <a:t>Make a habit of not interrupting the person when they are speaking.</a:t>
            </a:r>
          </a:p>
          <a:p>
            <a:pPr lvl="0">
              <a:buClr>
                <a:srgbClr val="000000"/>
              </a:buClr>
            </a:pPr>
            <a:r>
              <a:t>SAY As simple as this may seem, it is extremely important that you abide by this rule.  Let the speaker finish their statement before trying to reply or ask a question.</a:t>
            </a:r>
          </a:p>
          <a:p>
            <a:pPr lvl="0">
              <a:buClr>
                <a:srgbClr val="000000"/>
              </a:buClr>
            </a:pPr>
          </a:p>
          <a:p>
            <a:pPr lvl="0">
              <a:buClr>
                <a:srgbClr val="000000"/>
              </a:buClr>
            </a:pPr>
            <a:r>
              <a:rPr b="1"/>
              <a:t>Ask probing questions, this also means you are actively listening</a:t>
            </a:r>
          </a:p>
          <a:p>
            <a:pPr lvl="0">
              <a:buClr>
                <a:srgbClr val="000000"/>
              </a:buClr>
            </a:pPr>
            <a:r>
              <a:t>SAY – When you ask questions, try not to ask more than 1 question at a time and do not overdue it.  Do not try to fill the silence with a question. Sometimes the speaker may just be composing their thoughts on something that might make them uncomfortable but are now willing to share.  Utilizing words like “how”, “what”, “describe” or “please explain” ensure the questions are open ended.</a:t>
            </a:r>
          </a:p>
          <a:p>
            <a:pPr lvl="0">
              <a:buClr>
                <a:srgbClr val="000000"/>
              </a:buClr>
            </a:pPr>
          </a:p>
          <a:p>
            <a:pPr lvl="0">
              <a:buClr>
                <a:srgbClr val="000000"/>
              </a:buClr>
            </a:pPr>
            <a:r>
              <a:rPr b="1"/>
              <a:t>Try to acknowledge that you are listening</a:t>
            </a:r>
          </a:p>
          <a:p>
            <a:pPr lvl="0">
              <a:buClr>
                <a:srgbClr val="000000"/>
              </a:buClr>
            </a:pPr>
            <a:r>
              <a:t>SAY One of the differences between hearing and listening is that when you are listening, you try to give acknowledgements, from time to time.  Words like “I see”,   “Aha…”, “I know”, “ I understand” or “I know the feeling” </a:t>
            </a:r>
          </a:p>
          <a:p>
            <a:pPr lvl="0">
              <a:buClr>
                <a:srgbClr val="000000"/>
              </a:buClr>
            </a:pPr>
          </a:p>
          <a:p>
            <a:pPr lvl="0">
              <a:buClr>
                <a:srgbClr val="000000"/>
              </a:buClr>
            </a:pPr>
            <a:r>
              <a:rPr b="1"/>
              <a:t>Summarize or paraphrase what you have heard</a:t>
            </a:r>
          </a:p>
          <a:p>
            <a:pPr lvl="0">
              <a:buClr>
                <a:srgbClr val="000000"/>
              </a:buClr>
            </a:pPr>
            <a:r>
              <a:t>SAY – Summarizing has its benefits like preventing misunderstandings and keeping the livliness of the conversation.  It also keeps you implicated in the conversation by preventing your attention from wandering far away.  You can use words like “Did I understand this right”, “Did you just say that..”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lvl="0"/>
          </a:p>
        </p:txBody>
      </p:sp>
      <p:sp>
        <p:nvSpPr>
          <p:cNvPr id="187" name="Shape 187"/>
          <p:cNvSpPr/>
          <p:nvPr>
            <p:ph type="body" sz="quarter" idx="1"/>
          </p:nvPr>
        </p:nvSpPr>
        <p:spPr>
          <a:prstGeom prst="rect">
            <a:avLst/>
          </a:prstGeom>
        </p:spPr>
        <p:txBody>
          <a:bodyPr/>
          <a:lstStyle/>
          <a:p>
            <a:pPr lvl="0">
              <a:buClr>
                <a:srgbClr val="000000"/>
              </a:buClr>
            </a:pPr>
            <a:r>
              <a:rPr sz="1200">
                <a:uFill>
                  <a:solidFill/>
                </a:uFill>
              </a:rPr>
              <a:t>The technique of reframing damaging, negative or poisonous language is one of the most important communication skills. It is about transforming strongly felt, but very judgmental- comments that disparage or put people down into something more positive and constructive.</a:t>
            </a:r>
          </a:p>
          <a:p>
            <a:pPr lvl="0">
              <a:buClr>
                <a:srgbClr val="000000"/>
              </a:buClr>
            </a:pPr>
            <a:r>
              <a:rPr sz="1200">
                <a:uFill>
                  <a:solidFill/>
                </a:uFill>
              </a:rPr>
              <a:t> </a:t>
            </a:r>
          </a:p>
          <a:p>
            <a:pPr lvl="0">
              <a:buClr>
                <a:srgbClr val="000000"/>
              </a:buClr>
            </a:pPr>
            <a:r>
              <a:rPr sz="1200">
                <a:uFill>
                  <a:solidFill/>
                </a:uFill>
              </a:rPr>
              <a:t>To maintain professional standards we need to manage our communications positively by reflecting back or acknowledging what the person is saying while reframing the negative or derogatory aspects of what is being said.</a:t>
            </a:r>
          </a:p>
          <a:p>
            <a:pPr lvl="0">
              <a:buClr>
                <a:srgbClr val="000000"/>
              </a:buClr>
            </a:pPr>
            <a:r>
              <a:rPr sz="1200">
                <a:uFill>
                  <a:solidFill/>
                </a:uFill>
              </a:rPr>
              <a:t> </a:t>
            </a:r>
          </a:p>
          <a:p>
            <a:pPr lvl="0">
              <a:buClr>
                <a:srgbClr val="000000"/>
              </a:buClr>
            </a:pPr>
            <a:r>
              <a:rPr sz="1200">
                <a:uFill>
                  <a:solidFill/>
                </a:uFill>
              </a:rPr>
              <a:t>To be able to reframe negative language competently and quickly takes practice and good communication. When two people are involved in a dispute, your constructive summary of what each person says should both reflect the meaning for the speaker and, at the same time, be acceptable to the other person. A difficult task.</a:t>
            </a:r>
          </a:p>
          <a:p>
            <a:pPr lvl="0">
              <a:buClr>
                <a:srgbClr val="000000"/>
              </a:buClr>
            </a:pPr>
            <a:r>
              <a:rPr sz="1200">
                <a:uFill>
                  <a:solidFill/>
                </a:uFill>
              </a:rPr>
              <a:t> </a:t>
            </a:r>
          </a:p>
          <a:p>
            <a:pPr lvl="0">
              <a:buClr>
                <a:srgbClr val="000000"/>
              </a:buClr>
            </a:pPr>
            <a:r>
              <a:rPr sz="1200">
                <a:uFill>
                  <a:solidFill/>
                </a:uFill>
              </a:rPr>
              <a:t>If you reframe it too much the speaker feels you aren’t listening, if not enough the person being criticized feels you are taking sides. </a:t>
            </a:r>
          </a:p>
          <a:p>
            <a:pPr lvl="0">
              <a:buClr>
                <a:srgbClr val="000000"/>
              </a:buClr>
            </a:pPr>
            <a:endParaRPr sz="1200">
              <a:uFill>
                <a:solidFill/>
              </a:uFill>
            </a:endParaRPr>
          </a:p>
          <a:p>
            <a:pPr lvl="0">
              <a:buClr>
                <a:srgbClr val="000000"/>
              </a:buClr>
            </a:pPr>
            <a:r>
              <a:rPr sz="1200">
                <a:uFill>
                  <a:solidFill/>
                </a:uFill>
              </a:rPr>
              <a:t>Go ahead and turn to page (?) and you will see a list of phrases that need reframing. Work as a group and reframe each sentence and write the reframed</a:t>
            </a:r>
            <a:r>
              <a:rPr sz="1200">
                <a:uFill>
                  <a:solidFill/>
                </a:uFill>
              </a:rPr>
              <a:t> sentence on your flip chart sheet.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lvl="0"/>
          </a:p>
        </p:txBody>
      </p:sp>
      <p:sp>
        <p:nvSpPr>
          <p:cNvPr id="192" name="Shape 192"/>
          <p:cNvSpPr/>
          <p:nvPr>
            <p:ph type="body" sz="quarter" idx="1"/>
          </p:nvPr>
        </p:nvSpPr>
        <p:spPr>
          <a:prstGeom prst="rect">
            <a:avLst/>
          </a:prstGeom>
        </p:spPr>
        <p:txBody>
          <a:bodyPr/>
          <a:lstStyle/>
          <a:p>
            <a:pPr lvl="0">
              <a:buClr>
                <a:srgbClr val="000000"/>
              </a:buClr>
            </a:pPr>
            <a:r>
              <a:rPr sz="1200">
                <a:uFill>
                  <a:solidFill/>
                </a:uFill>
              </a:rPr>
              <a:t>The technique of reframing damaging, negative or poisonous language is one of the most important communication skills. It is about transforming strongly felt, but very judgmental- comments that disparage or put people down into something more positive and constructive.</a:t>
            </a:r>
          </a:p>
          <a:p>
            <a:pPr lvl="0">
              <a:buClr>
                <a:srgbClr val="000000"/>
              </a:buClr>
            </a:pPr>
            <a:r>
              <a:rPr sz="1200">
                <a:uFill>
                  <a:solidFill/>
                </a:uFill>
              </a:rPr>
              <a:t> </a:t>
            </a:r>
          </a:p>
          <a:p>
            <a:pPr lvl="0">
              <a:buClr>
                <a:srgbClr val="000000"/>
              </a:buClr>
            </a:pPr>
            <a:r>
              <a:rPr sz="1200">
                <a:uFill>
                  <a:solidFill/>
                </a:uFill>
              </a:rPr>
              <a:t>To maintain professional standards we need to manage our communications positively by reflecting back or acknowledging what the person is saying while reframing the negative or derogatory aspects of what is being said.</a:t>
            </a:r>
          </a:p>
          <a:p>
            <a:pPr lvl="0">
              <a:buClr>
                <a:srgbClr val="000000"/>
              </a:buClr>
            </a:pPr>
            <a:r>
              <a:rPr sz="1200">
                <a:uFill>
                  <a:solidFill/>
                </a:uFill>
              </a:rPr>
              <a:t> </a:t>
            </a:r>
          </a:p>
          <a:p>
            <a:pPr lvl="0">
              <a:buClr>
                <a:srgbClr val="000000"/>
              </a:buClr>
            </a:pPr>
            <a:r>
              <a:rPr sz="1200">
                <a:uFill>
                  <a:solidFill/>
                </a:uFill>
              </a:rPr>
              <a:t>To be able to reframe negative language competently and quickly takes practice and good communication. When two people are involved in a dispute, your constructive summary of what each person says should both reflect the meaning for the speaker and, at the same time, be acceptable to the other person. A difficult task.</a:t>
            </a:r>
          </a:p>
          <a:p>
            <a:pPr lvl="0">
              <a:buClr>
                <a:srgbClr val="000000"/>
              </a:buClr>
            </a:pPr>
            <a:r>
              <a:rPr sz="1200">
                <a:uFill>
                  <a:solidFill/>
                </a:uFill>
              </a:rPr>
              <a:t> </a:t>
            </a:r>
          </a:p>
          <a:p>
            <a:pPr lvl="0">
              <a:buClr>
                <a:srgbClr val="000000"/>
              </a:buClr>
            </a:pPr>
            <a:r>
              <a:rPr sz="1200">
                <a:uFill>
                  <a:solidFill/>
                </a:uFill>
              </a:rPr>
              <a:t>If you reframe it too much the speaker feels you aren’t listening, if not enough the person being criticized feels you are taking sides. </a:t>
            </a:r>
          </a:p>
          <a:p>
            <a:pPr lvl="0">
              <a:buClr>
                <a:srgbClr val="000000"/>
              </a:buClr>
            </a:pPr>
            <a:endParaRPr sz="1200">
              <a:uFill>
                <a:solidFill/>
              </a:uFill>
            </a:endParaRPr>
          </a:p>
          <a:p>
            <a:pPr lvl="0">
              <a:buClr>
                <a:srgbClr val="000000"/>
              </a:buClr>
            </a:pPr>
            <a:r>
              <a:rPr sz="1200">
                <a:uFill>
                  <a:solidFill/>
                </a:uFill>
              </a:rPr>
              <a:t>Go ahead and turn to page (?) and you will see a list of phrases that need reframing. Work as a group and reframe each sentence and write the reframed</a:t>
            </a:r>
            <a:r>
              <a:rPr sz="1200">
                <a:uFill>
                  <a:solidFill/>
                </a:uFill>
              </a:rPr>
              <a:t> sentence on your flip chart sheet.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lvl="0"/>
          </a:p>
        </p:txBody>
      </p:sp>
      <p:sp>
        <p:nvSpPr>
          <p:cNvPr id="197" name="Shape 197"/>
          <p:cNvSpPr/>
          <p:nvPr>
            <p:ph type="body" sz="quarter" idx="1"/>
          </p:nvPr>
        </p:nvSpPr>
        <p:spPr>
          <a:prstGeom prst="rect">
            <a:avLst/>
          </a:prstGeom>
        </p:spPr>
        <p:txBody>
          <a:bodyPr/>
          <a:lstStyle/>
          <a:p>
            <a:pPr lvl="0">
              <a:buClr>
                <a:srgbClr val="000000"/>
              </a:buClr>
            </a:pPr>
            <a:r>
              <a:rPr sz="1200">
                <a:uFill>
                  <a:solidFill/>
                </a:uFill>
              </a:rPr>
              <a:t>The technique of reframing damaging, negative or poisonous language is one of the most important communication skills. It is about transforming strongly felt, but very judgmental- comments that disparage or put people down into something more positive and constructive.</a:t>
            </a:r>
          </a:p>
          <a:p>
            <a:pPr lvl="0">
              <a:buClr>
                <a:srgbClr val="000000"/>
              </a:buClr>
            </a:pPr>
            <a:r>
              <a:rPr sz="1200">
                <a:uFill>
                  <a:solidFill/>
                </a:uFill>
              </a:rPr>
              <a:t> </a:t>
            </a:r>
          </a:p>
          <a:p>
            <a:pPr lvl="0">
              <a:buClr>
                <a:srgbClr val="000000"/>
              </a:buClr>
            </a:pPr>
            <a:r>
              <a:rPr sz="1200">
                <a:uFill>
                  <a:solidFill/>
                </a:uFill>
              </a:rPr>
              <a:t>To maintain professional standards we need to manage our communications positively by reflecting back or acknowledging what the person is saying while reframing the negative or derogatory aspects of what is being said.</a:t>
            </a:r>
          </a:p>
          <a:p>
            <a:pPr lvl="0">
              <a:buClr>
                <a:srgbClr val="000000"/>
              </a:buClr>
            </a:pPr>
            <a:r>
              <a:rPr sz="1200">
                <a:uFill>
                  <a:solidFill/>
                </a:uFill>
              </a:rPr>
              <a:t> </a:t>
            </a:r>
          </a:p>
          <a:p>
            <a:pPr lvl="0">
              <a:buClr>
                <a:srgbClr val="000000"/>
              </a:buClr>
            </a:pPr>
            <a:r>
              <a:rPr sz="1200">
                <a:uFill>
                  <a:solidFill/>
                </a:uFill>
              </a:rPr>
              <a:t>To be able to reframe negative language competently and quickly takes practice and good communication. When two people are involved in a dispute, your constructive summary of what each person says should both reflect the meaning for the speaker and, at the same time, be acceptable to the other person. A difficult task.</a:t>
            </a:r>
          </a:p>
          <a:p>
            <a:pPr lvl="0">
              <a:buClr>
                <a:srgbClr val="000000"/>
              </a:buClr>
            </a:pPr>
            <a:r>
              <a:rPr sz="1200">
                <a:uFill>
                  <a:solidFill/>
                </a:uFill>
              </a:rPr>
              <a:t> </a:t>
            </a:r>
          </a:p>
          <a:p>
            <a:pPr lvl="0">
              <a:buClr>
                <a:srgbClr val="000000"/>
              </a:buClr>
            </a:pPr>
            <a:r>
              <a:rPr sz="1200">
                <a:uFill>
                  <a:solidFill/>
                </a:uFill>
              </a:rPr>
              <a:t>If you reframe it too much the speaker feels you aren’t listening, if not enough the person being criticized feels you are taking sides. </a:t>
            </a:r>
          </a:p>
          <a:p>
            <a:pPr lvl="0">
              <a:buClr>
                <a:srgbClr val="000000"/>
              </a:buClr>
            </a:pPr>
            <a:endParaRPr sz="1200">
              <a:uFill>
                <a:solidFill/>
              </a:uFill>
            </a:endParaRPr>
          </a:p>
          <a:p>
            <a:pPr lvl="0">
              <a:buClr>
                <a:srgbClr val="000000"/>
              </a:buClr>
            </a:pPr>
            <a:r>
              <a:rPr sz="1200">
                <a:uFill>
                  <a:solidFill/>
                </a:uFill>
              </a:rPr>
              <a:t>Go ahead and turn to page (?) and you will see a list of phrases that need reframing. Work as a group and reframe each sentence and write the reframed</a:t>
            </a:r>
            <a:r>
              <a:rPr sz="1200">
                <a:uFill>
                  <a:solidFill/>
                </a:uFill>
              </a:rPr>
              <a:t> sentence on your flip chart sheet.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lvl="0"/>
          </a:p>
        </p:txBody>
      </p:sp>
      <p:sp>
        <p:nvSpPr>
          <p:cNvPr id="204" name="Shape 204"/>
          <p:cNvSpPr/>
          <p:nvPr>
            <p:ph type="body" sz="quarter" idx="1"/>
          </p:nvPr>
        </p:nvSpPr>
        <p:spPr>
          <a:prstGeom prst="rect">
            <a:avLst/>
          </a:prstGeom>
        </p:spPr>
        <p:txBody>
          <a:bodyPr/>
          <a:lstStyle/>
          <a:p>
            <a:pPr lvl="0">
              <a:buClr>
                <a:srgbClr val="000000"/>
              </a:buClr>
            </a:pPr>
            <a:r>
              <a:rPr sz="1200">
                <a:uFill>
                  <a:solidFill/>
                </a:uFill>
              </a:rPr>
              <a:t>The technique of reframing damaging, negative or poisonous language is one of the most important communication skills. It is about transforming strongly felt, but very judgmental- comments that disparage or put people down into something more positive and constructive.</a:t>
            </a:r>
          </a:p>
          <a:p>
            <a:pPr lvl="0">
              <a:buClr>
                <a:srgbClr val="000000"/>
              </a:buClr>
            </a:pPr>
            <a:r>
              <a:rPr sz="1200">
                <a:uFill>
                  <a:solidFill/>
                </a:uFill>
              </a:rPr>
              <a:t> </a:t>
            </a:r>
          </a:p>
          <a:p>
            <a:pPr lvl="0">
              <a:buClr>
                <a:srgbClr val="000000"/>
              </a:buClr>
            </a:pPr>
            <a:r>
              <a:rPr sz="1200">
                <a:uFill>
                  <a:solidFill/>
                </a:uFill>
              </a:rPr>
              <a:t>To maintain professional standards we need to manage our communications positively by reflecting back or acknowledging what the person is saying while reframing the negative or derogatory aspects of what is being said.</a:t>
            </a:r>
          </a:p>
          <a:p>
            <a:pPr lvl="0">
              <a:buClr>
                <a:srgbClr val="000000"/>
              </a:buClr>
            </a:pPr>
            <a:r>
              <a:rPr sz="1200">
                <a:uFill>
                  <a:solidFill/>
                </a:uFill>
              </a:rPr>
              <a:t> </a:t>
            </a:r>
          </a:p>
          <a:p>
            <a:pPr lvl="0">
              <a:buClr>
                <a:srgbClr val="000000"/>
              </a:buClr>
            </a:pPr>
            <a:r>
              <a:rPr sz="1200">
                <a:uFill>
                  <a:solidFill/>
                </a:uFill>
              </a:rPr>
              <a:t>To be able to reframe negative language competently and quickly takes practice and good communication. When two people are involved in a dispute, your constructive summary of what each person says should both reflect the meaning for the speaker and, at the same time, be acceptable to the other person. A difficult task.</a:t>
            </a:r>
          </a:p>
          <a:p>
            <a:pPr lvl="0">
              <a:buClr>
                <a:srgbClr val="000000"/>
              </a:buClr>
            </a:pPr>
            <a:r>
              <a:rPr sz="1200">
                <a:uFill>
                  <a:solidFill/>
                </a:uFill>
              </a:rPr>
              <a:t> </a:t>
            </a:r>
          </a:p>
          <a:p>
            <a:pPr lvl="0">
              <a:buClr>
                <a:srgbClr val="000000"/>
              </a:buClr>
            </a:pPr>
            <a:r>
              <a:rPr sz="1200">
                <a:uFill>
                  <a:solidFill/>
                </a:uFill>
              </a:rPr>
              <a:t>If you reframe it too much the speaker feels you aren’t listening, if not enough the person being criticized feels you are taking sides. </a:t>
            </a:r>
          </a:p>
          <a:p>
            <a:pPr lvl="0">
              <a:buClr>
                <a:srgbClr val="000000"/>
              </a:buClr>
            </a:pPr>
            <a:endParaRPr sz="1200">
              <a:uFill>
                <a:solidFill/>
              </a:uFill>
            </a:endParaRPr>
          </a:p>
          <a:p>
            <a:pPr lvl="0">
              <a:buClr>
                <a:srgbClr val="000000"/>
              </a:buClr>
            </a:pPr>
            <a:r>
              <a:rPr sz="1200">
                <a:uFill>
                  <a:solidFill/>
                </a:uFill>
              </a:rPr>
              <a:t>Go ahead and turn to page (?) and you will see a list of phrases that need reframing. Work as a group and reframe each sentence and write the reframed</a:t>
            </a:r>
            <a:r>
              <a:rPr sz="1200">
                <a:uFill>
                  <a:solidFill/>
                </a:uFill>
              </a:rPr>
              <a:t> sentence on your flip chart sheet.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lvl="0"/>
          </a:p>
        </p:txBody>
      </p:sp>
      <p:sp>
        <p:nvSpPr>
          <p:cNvPr id="215" name="Shape 215"/>
          <p:cNvSpPr/>
          <p:nvPr>
            <p:ph type="body" sz="quarter" idx="1"/>
          </p:nvPr>
        </p:nvSpPr>
        <p:spPr>
          <a:prstGeom prst="rect">
            <a:avLst/>
          </a:prstGeom>
        </p:spPr>
        <p:txBody>
          <a:bodyPr/>
          <a:lstStyle/>
          <a:p>
            <a:pPr lvl="0">
              <a:buClr>
                <a:srgbClr val="000000"/>
              </a:buClr>
            </a:pPr>
            <a:r>
              <a:t>Questions</a:t>
            </a:r>
          </a:p>
          <a:p>
            <a:pPr lvl="0">
              <a:buClr>
                <a:srgbClr val="000000"/>
              </a:buClr>
            </a:pPr>
            <a:r>
              <a:t> </a:t>
            </a:r>
          </a:p>
          <a:p>
            <a:pPr lvl="0">
              <a:buClr>
                <a:srgbClr val="000000"/>
              </a:buClr>
            </a:pPr>
            <a:r>
              <a:t>Allow participants the opportunity to ask questions.</a:t>
            </a:r>
          </a:p>
          <a:p>
            <a:pPr lvl="0">
              <a:buClr>
                <a:srgbClr val="000000"/>
              </a:buClr>
            </a:pPr>
            <a:r>
              <a:t> </a:t>
            </a:r>
          </a:p>
          <a:p>
            <a:pPr lvl="0">
              <a:buClr>
                <a:srgbClr val="000000"/>
              </a:buClr>
            </a:pP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sldImg"/>
          </p:nvPr>
        </p:nvSpPr>
        <p:spPr>
          <a:prstGeom prst="rect">
            <a:avLst/>
          </a:prstGeom>
        </p:spPr>
        <p:txBody>
          <a:bodyPr/>
          <a:lstStyle/>
          <a:p>
            <a:pPr lvl="0"/>
          </a:p>
        </p:txBody>
      </p:sp>
      <p:sp>
        <p:nvSpPr>
          <p:cNvPr id="53" name="Shape 53"/>
          <p:cNvSpPr/>
          <p:nvPr>
            <p:ph type="body" sz="quarter" idx="1"/>
          </p:nvPr>
        </p:nvSpPr>
        <p:spPr>
          <a:prstGeom prst="rect">
            <a:avLst/>
          </a:prstGeom>
        </p:spPr>
        <p:txBody>
          <a:bodyPr/>
          <a:lstStyle/>
          <a:p>
            <a:pPr lvl="0">
              <a:buClr>
                <a:srgbClr val="000000"/>
              </a:buClr>
            </a:pPr>
            <a:r>
              <a:rPr b="1"/>
              <a:t>You want to find a private location</a:t>
            </a:r>
          </a:p>
          <a:p>
            <a:pPr lvl="0">
              <a:buClr>
                <a:srgbClr val="000000"/>
              </a:buClr>
            </a:pPr>
            <a:r>
              <a:t>SAY – Try to find a location where there is some privacy and will not be interrupted. Keep those involved to only those that need to be.</a:t>
            </a:r>
          </a:p>
          <a:p>
            <a:pPr lvl="0">
              <a:buClr>
                <a:srgbClr val="000000"/>
              </a:buClr>
            </a:pPr>
          </a:p>
          <a:p>
            <a:pPr lvl="0">
              <a:buClr>
                <a:srgbClr val="000000"/>
              </a:buClr>
            </a:pPr>
            <a:r>
              <a:rPr b="1"/>
              <a:t>Have the Case checklist</a:t>
            </a:r>
          </a:p>
          <a:p>
            <a:pPr lvl="0">
              <a:buClr>
                <a:srgbClr val="000000"/>
              </a:buClr>
            </a:pPr>
            <a:r>
              <a:t>SAY – We do not keep notes except for the case receipt checklist</a:t>
            </a:r>
          </a:p>
          <a:p>
            <a:pPr lvl="0">
              <a:buClr>
                <a:srgbClr val="000000"/>
              </a:buClr>
            </a:pPr>
          </a:p>
          <a:p>
            <a:pPr lvl="0">
              <a:buClr>
                <a:srgbClr val="000000"/>
              </a:buClr>
            </a:pPr>
            <a:r>
              <a:rPr b="1"/>
              <a:t>Prepare yourself for possible negative reactions</a:t>
            </a:r>
            <a:r>
              <a:t>.</a:t>
            </a:r>
          </a:p>
          <a:p>
            <a:pPr lvl="0">
              <a:buClr>
                <a:srgbClr val="000000"/>
              </a:buClr>
            </a:pPr>
            <a:r>
              <a:t>SAY – At times people will get uncomfortable with discussin</a:t>
            </a:r>
            <a:r>
              <a:t>g professional standards</a:t>
            </a:r>
            <a:r>
              <a:t>.  When this occurs they will get defensive a possibly the conversation will get emotional.  Being prepared for that possibility will allow you to remain calm and guide the conversation to a successful outcome.</a:t>
            </a:r>
          </a:p>
          <a:p>
            <a:pPr lvl="0">
              <a:buClr>
                <a:srgbClr val="000000"/>
              </a:buClr>
            </a:pPr>
          </a:p>
          <a:p>
            <a:pPr lvl="0">
              <a:buClr>
                <a:srgbClr val="000000"/>
              </a:buClr>
            </a:pPr>
            <a:r>
              <a:rPr b="1"/>
              <a:t>Be careful not to have made judgments or be suspicious.  Enter the meeting with curiosity and with empathy.</a:t>
            </a:r>
          </a:p>
          <a:p>
            <a:pPr lvl="0">
              <a:buClr>
                <a:srgbClr val="000000"/>
              </a:buClr>
            </a:pPr>
            <a:r>
              <a:t>SAY – When we prepare for a meeting, we need to put our own judgments aside and think like a mediator.  Change our orientation of thinking from suspicion, blame and judgment to curiosity, contribution and compassion. When you put yourself in the other persons shoes, realizing that they have a different perspective, it is easier to get</a:t>
            </a:r>
            <a:r>
              <a:t> to a solution and the issues</a:t>
            </a:r>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lvl="0"/>
          </a:p>
        </p:txBody>
      </p:sp>
      <p:sp>
        <p:nvSpPr>
          <p:cNvPr id="58" name="Shape 58"/>
          <p:cNvSpPr/>
          <p:nvPr>
            <p:ph type="body" sz="quarter" idx="1"/>
          </p:nvPr>
        </p:nvSpPr>
        <p:spPr>
          <a:prstGeom prst="rect">
            <a:avLst/>
          </a:prstGeom>
        </p:spPr>
        <p:txBody>
          <a:bodyPr/>
          <a:lstStyle/>
          <a:p>
            <a:pPr lvl="0">
              <a:buClr>
                <a:srgbClr val="000000"/>
              </a:buClr>
            </a:pPr>
            <a:r>
              <a:rPr b="1"/>
              <a:t>State the purpose of the conversation and what you hope to accomplish at the end.</a:t>
            </a:r>
            <a:endParaRPr b="1"/>
          </a:p>
          <a:p>
            <a:pPr lvl="0">
              <a:buClr>
                <a:srgbClr val="000000"/>
              </a:buClr>
            </a:pPr>
            <a:r>
              <a:t>SAY – Be direct but respectful. We are fact finding, we do not have any of the answers at this point. Once you finish your introductions, let the subject speak uninterrupted.</a:t>
            </a:r>
            <a:endParaRPr b="1"/>
          </a:p>
          <a:p>
            <a:pPr lvl="0">
              <a:buClr>
                <a:srgbClr val="000000"/>
              </a:buClr>
            </a:pPr>
            <a:endParaRPr b="1"/>
          </a:p>
          <a:p>
            <a:pPr lvl="0">
              <a:buClr>
                <a:srgbClr val="000000"/>
              </a:buClr>
            </a:pPr>
            <a:r>
              <a:rPr b="1"/>
              <a:t>Then LISTEN, paraphrase and reframe – hear out the other person, listen attentively.</a:t>
            </a:r>
            <a:endParaRPr b="1"/>
          </a:p>
          <a:p>
            <a:pPr lvl="0">
              <a:buClr>
                <a:srgbClr val="000000"/>
              </a:buClr>
            </a:pPr>
            <a:r>
              <a:t>SAY – Paraphrasing/reframing are some of the most difficult listening skills.  They can include feelings as well as facts. “I understand how you must feel.”  It considers nonverbal cues, and helps prevent misunderstandings.</a:t>
            </a:r>
            <a:endParaRPr b="1"/>
          </a:p>
          <a:p>
            <a:pPr lvl="0">
              <a:buClr>
                <a:srgbClr val="000000"/>
              </a:buClr>
            </a:pPr>
            <a:endParaRPr b="1"/>
          </a:p>
          <a:p>
            <a:pPr lvl="0">
              <a:buClr>
                <a:srgbClr val="000000"/>
              </a:buClr>
            </a:pPr>
            <a:r>
              <a:rPr b="1"/>
              <a:t>Never interrupt except when the discussion goes into a different direction.</a:t>
            </a:r>
            <a:endParaRPr b="1"/>
          </a:p>
          <a:p>
            <a:pPr lvl="0">
              <a:buClr>
                <a:srgbClr val="000000"/>
              </a:buClr>
            </a:pPr>
            <a:r>
              <a:t>SAY – It takes a person time to get to open up and discuss the core of the problem.  Typically the conversation will include others, history.  If we interrupt, we break that train of thought and it might not allow the person to unveil the true cause of the issue. However, if the conversation is moving in a negative direction, we must interrupt and redirect.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lvl="0"/>
          </a:p>
        </p:txBody>
      </p:sp>
      <p:sp>
        <p:nvSpPr>
          <p:cNvPr id="70" name="Shape 70"/>
          <p:cNvSpPr/>
          <p:nvPr>
            <p:ph type="body" sz="quarter" idx="1"/>
          </p:nvPr>
        </p:nvSpPr>
        <p:spPr>
          <a:prstGeom prst="rect">
            <a:avLst/>
          </a:prstGeom>
        </p:spPr>
        <p:txBody>
          <a:bodyPr/>
          <a:lstStyle/>
          <a:p>
            <a:pPr lvl="0">
              <a:buClr>
                <a:srgbClr val="000000"/>
              </a:buClr>
            </a:pPr>
            <a:r>
              <a:rPr b="1"/>
              <a:t>Is there a difference between hearing and listening? </a:t>
            </a:r>
          </a:p>
          <a:p>
            <a:pPr lvl="0">
              <a:buClr>
                <a:srgbClr val="000000"/>
              </a:buClr>
            </a:pPr>
            <a:r>
              <a:t>SAY-</a:t>
            </a:r>
            <a:r>
              <a:t> What is hearing?</a:t>
            </a:r>
          </a:p>
          <a:p>
            <a:pPr lvl="0">
              <a:buClr>
                <a:srgbClr val="000000"/>
              </a:buClr>
            </a:pPr>
            <a:endParaRPr b="1"/>
          </a:p>
          <a:p>
            <a:pPr lvl="0">
              <a:buClr>
                <a:srgbClr val="000000"/>
              </a:buClr>
            </a:pPr>
            <a:r>
              <a:t>SAY - To hear is to perceive with our ears the words that are spoken. It is the physical</a:t>
            </a:r>
            <a:r>
              <a:t> act of recognizing someone is speaking.</a:t>
            </a:r>
          </a:p>
          <a:p>
            <a:pPr lvl="0">
              <a:buClr>
                <a:srgbClr val="000000"/>
              </a:buClr>
            </a:pPr>
          </a:p>
          <a:p>
            <a:pPr lvl="0">
              <a:buClr>
                <a:srgbClr val="000000"/>
              </a:buClr>
            </a:pPr>
            <a:r>
              <a:rPr sz="1200">
                <a:uFill>
                  <a:solidFill/>
                </a:uFill>
              </a:rPr>
              <a:t>Everyday listening is</a:t>
            </a:r>
            <a:r>
              <a:rPr sz="1200">
                <a:uFill>
                  <a:solidFill/>
                </a:uFill>
              </a:rPr>
              <a:t> often</a:t>
            </a:r>
            <a:r>
              <a:rPr sz="1200">
                <a:uFill>
                  <a:solidFill/>
                </a:uFill>
              </a:rPr>
              <a:t> more about listening to yourself than to the other person.</a:t>
            </a:r>
            <a:r>
              <a:rPr sz="1200">
                <a:uFill>
                  <a:solidFill/>
                </a:uFill>
              </a:rPr>
              <a:t> </a:t>
            </a:r>
            <a:r>
              <a:rPr sz="1200">
                <a:uFill>
                  <a:solidFill/>
                </a:uFill>
              </a:rPr>
              <a:t>This is listening but from your own perspective while engaging with the mind talk in your head and simultaneously having a conversation with yourself.</a:t>
            </a:r>
            <a:r>
              <a:rPr sz="1200">
                <a:uFill>
                  <a:solidFill/>
                </a:uFill>
              </a:rPr>
              <a:t> </a:t>
            </a:r>
            <a:r>
              <a:rPr sz="1200">
                <a:uFill>
                  <a:solidFill/>
                </a:uFill>
              </a:rPr>
              <a:t>This kind of listening is filtered through your own beliefs, values and experiences.</a:t>
            </a:r>
            <a:r>
              <a:rPr sz="1200">
                <a:uFill>
                  <a:solidFill/>
                </a:uFill>
              </a:rPr>
              <a:t> </a:t>
            </a:r>
            <a:r>
              <a:rPr sz="1200">
                <a:uFill>
                  <a:solidFill/>
                </a:uFill>
              </a:rPr>
              <a:t>This type of listening, where we are already generating our response, is flawed and is not true active  listening</a:t>
            </a:r>
          </a:p>
          <a:p>
            <a:pPr lvl="0">
              <a:buClr>
                <a:srgbClr val="000000"/>
              </a:buClr>
            </a:pPr>
          </a:p>
          <a:p>
            <a:pPr lvl="0">
              <a:buClr>
                <a:srgbClr val="000000"/>
              </a:buClr>
            </a:pPr>
          </a:p>
          <a:p>
            <a:pPr lvl="0">
              <a:buClr>
                <a:srgbClr val="000000"/>
              </a:buClr>
            </a:pPr>
            <a:r>
              <a:t>To be an active listener is to be engaged in what a speaker is saying.  Paying full attention to the words, and at times, the mood of the person speaking</a:t>
            </a:r>
            <a:r>
              <a:t> without falling victim to what your mind is ‘speaking’. We will talk more about that later.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p>
            <a:pPr lvl="0">
              <a:buClr>
                <a:srgbClr val="000000"/>
              </a:buClr>
            </a:pPr>
            <a:r>
              <a:t>Review diagram</a:t>
            </a:r>
          </a:p>
          <a:p>
            <a:pPr lvl="0">
              <a:buClr>
                <a:srgbClr val="000000"/>
              </a:buClr>
            </a:pPr>
          </a:p>
          <a:p>
            <a:pPr lvl="0">
              <a:buClr>
                <a:srgbClr val="000000"/>
              </a:buClr>
            </a:pPr>
            <a:r>
              <a:t>Let’s identify some listening asks</a:t>
            </a:r>
            <a:r>
              <a:t> that require different energy levels. </a:t>
            </a:r>
          </a:p>
          <a:p>
            <a:pPr lvl="0">
              <a:buClr>
                <a:srgbClr val="000000"/>
              </a:buClr>
            </a:pPr>
            <a:r>
              <a:t>Workbook.</a:t>
            </a:r>
          </a:p>
          <a:p>
            <a:pPr lvl="0">
              <a:buClr>
                <a:srgbClr val="000000"/>
              </a:buClr>
            </a:pPr>
          </a:p>
          <a:p>
            <a:pPr lvl="0">
              <a:buClr>
                <a:srgbClr val="000000"/>
              </a:buClr>
            </a:pPr>
            <a:r>
              <a:t>Low to high</a:t>
            </a:r>
          </a:p>
          <a:p>
            <a:pPr lvl="0">
              <a:buClr>
                <a:srgbClr val="000000"/>
              </a:buClr>
            </a:pPr>
            <a:r>
              <a:t>Party/Radio</a:t>
            </a:r>
          </a:p>
          <a:p>
            <a:pPr lvl="0">
              <a:buClr>
                <a:srgbClr val="000000"/>
              </a:buClr>
            </a:pPr>
            <a:r>
              <a:t>Classroom/Meetings</a:t>
            </a:r>
          </a:p>
          <a:p>
            <a:pPr lvl="0">
              <a:buClr>
                <a:srgbClr val="000000"/>
              </a:buClr>
            </a:pPr>
            <a:r>
              <a:t>Interview/Facilitation</a:t>
            </a:r>
          </a:p>
          <a:p>
            <a:pPr lvl="0">
              <a:buClr>
                <a:srgbClr val="000000"/>
              </a:buClr>
            </a:pPr>
            <a:r>
              <a:t>Coaching/Conflict Resolution/Mediation</a:t>
            </a:r>
          </a:p>
          <a:p>
            <a:pPr lvl="0">
              <a:buClr>
                <a:srgbClr val="000000"/>
              </a:buClr>
            </a:pPr>
          </a:p>
          <a:p>
            <a:pPr lvl="0">
              <a:buClr>
                <a:srgbClr val="000000"/>
              </a:buClr>
            </a:pPr>
            <a:r>
              <a:t>SAY - Active listening is not an easy task.  It takes time to develop and can be exhausting.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lvl="0"/>
          </a:p>
        </p:txBody>
      </p:sp>
      <p:sp>
        <p:nvSpPr>
          <p:cNvPr id="97" name="Shape 97"/>
          <p:cNvSpPr/>
          <p:nvPr>
            <p:ph type="body" sz="quarter" idx="1"/>
          </p:nvPr>
        </p:nvSpPr>
        <p:spPr>
          <a:prstGeom prst="rect">
            <a:avLst/>
          </a:prstGeom>
        </p:spPr>
        <p:txBody>
          <a:bodyPr/>
          <a:lstStyle/>
          <a:p>
            <a:pPr lvl="0">
              <a:buClr>
                <a:srgbClr val="000000"/>
              </a:buClr>
            </a:pPr>
            <a:r>
              <a:t>Exercise – ask questions</a:t>
            </a:r>
          </a:p>
          <a:p>
            <a:pPr lvl="0">
              <a:buClr>
                <a:srgbClr val="000000"/>
              </a:buClr>
            </a:pPr>
          </a:p>
          <a:p>
            <a:pPr lvl="0">
              <a:buClr>
                <a:srgbClr val="000000"/>
              </a:buClr>
            </a:pPr>
            <a:r>
              <a:t>face the speaker and make eye contact?</a:t>
            </a:r>
          </a:p>
          <a:p>
            <a:pPr lvl="0">
              <a:buClr>
                <a:srgbClr val="000000"/>
              </a:buClr>
            </a:pPr>
            <a:r>
              <a:t>keep your body attentive and still?</a:t>
            </a:r>
          </a:p>
          <a:p>
            <a:pPr lvl="0">
              <a:buClr>
                <a:srgbClr val="000000"/>
              </a:buClr>
            </a:pPr>
            <a:r>
              <a:t>create the right environment?</a:t>
            </a:r>
          </a:p>
          <a:p>
            <a:pPr lvl="0">
              <a:buClr>
                <a:srgbClr val="000000"/>
              </a:buClr>
            </a:pPr>
            <a:r>
              <a:t>Encouragement</a:t>
            </a:r>
          </a:p>
          <a:p>
            <a:pPr lvl="0">
              <a:buClr>
                <a:srgbClr val="000000"/>
              </a:buClr>
            </a:pPr>
            <a:r>
              <a:t>Check for understanding</a:t>
            </a:r>
          </a:p>
          <a:p>
            <a:pPr lvl="0">
              <a:buClr>
                <a:srgbClr val="000000"/>
              </a:buClr>
            </a:pPr>
            <a:r>
              <a:t>Invite the person to begin speaking</a:t>
            </a:r>
          </a:p>
          <a:p>
            <a:pPr lvl="0">
              <a:buClr>
                <a:srgbClr val="000000"/>
              </a:buClr>
            </a:pPr>
            <a:r>
              <a:t>Smile, nod or acknowledge?</a:t>
            </a:r>
          </a:p>
          <a:p>
            <a:pPr lvl="0">
              <a:buClr>
                <a:srgbClr val="000000"/>
              </a:buClr>
            </a:pPr>
            <a:r>
              <a:t>Do you paraphrase and summarize?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lvl="0"/>
          </a:p>
        </p:txBody>
      </p:sp>
      <p:sp>
        <p:nvSpPr>
          <p:cNvPr id="110" name="Shape 110"/>
          <p:cNvSpPr/>
          <p:nvPr>
            <p:ph type="body" sz="quarter" idx="1"/>
          </p:nvPr>
        </p:nvSpPr>
        <p:spPr>
          <a:prstGeom prst="rect">
            <a:avLst/>
          </a:prstGeom>
        </p:spPr>
        <p:txBody>
          <a:bodyPr/>
          <a:lstStyle>
            <a:lvl1pPr>
              <a:buClr>
                <a:srgbClr val="000000"/>
              </a:buClr>
            </a:lvl1pPr>
          </a:lstStyle>
          <a:p>
            <a:pPr lvl="0"/>
            <a:r>
              <a:t>Read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lvl="0"/>
          </a:p>
        </p:txBody>
      </p:sp>
      <p:sp>
        <p:nvSpPr>
          <p:cNvPr id="115" name="Shape 115"/>
          <p:cNvSpPr/>
          <p:nvPr>
            <p:ph type="body" sz="quarter" idx="1"/>
          </p:nvPr>
        </p:nvSpPr>
        <p:spPr>
          <a:prstGeom prst="rect">
            <a:avLst/>
          </a:prstGeom>
        </p:spPr>
        <p:txBody>
          <a:bodyPr/>
          <a:lstStyle/>
          <a:p>
            <a:pPr lvl="0">
              <a:lnSpc>
                <a:spcPct val="80000"/>
              </a:lnSpc>
              <a:buClr>
                <a:srgbClr val="000000"/>
              </a:buClr>
            </a:pPr>
            <a:endParaRPr sz="1000"/>
          </a:p>
          <a:p>
            <a:pPr lvl="0">
              <a:lnSpc>
                <a:spcPct val="80000"/>
              </a:lnSpc>
              <a:buClr>
                <a:srgbClr val="000000"/>
              </a:buClr>
            </a:pPr>
            <a:endParaRPr sz="1000"/>
          </a:p>
          <a:p>
            <a:pPr lvl="0">
              <a:lnSpc>
                <a:spcPct val="80000"/>
              </a:lnSpc>
              <a:buClr>
                <a:srgbClr val="000000"/>
              </a:buClr>
            </a:pPr>
            <a:r>
              <a:rPr sz="1000"/>
              <a:t>SAY-To become a better listener, the first step is to understand what barriers stand in our way</a:t>
            </a:r>
          </a:p>
          <a:p>
            <a:pPr lvl="0">
              <a:lnSpc>
                <a:spcPct val="80000"/>
              </a:lnSpc>
              <a:buClr>
                <a:srgbClr val="000000"/>
              </a:buClr>
            </a:pPr>
            <a:r>
              <a:rPr sz="1000"/>
              <a:t>Overcoming these barriers can be the biggest step in helping you communicate better with others.</a:t>
            </a:r>
          </a:p>
          <a:p>
            <a:pPr lvl="0">
              <a:lnSpc>
                <a:spcPct val="80000"/>
              </a:lnSpc>
              <a:buClr>
                <a:srgbClr val="000000"/>
              </a:buClr>
            </a:pPr>
            <a:r>
              <a:rPr sz="1000"/>
              <a:t>Skilled listeners are active listeners.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546100" y="965200"/>
            <a:ext cx="7950200" cy="2463800"/>
          </a:xfrm>
          <a:prstGeom prst="rect">
            <a:avLst/>
          </a:prstGeom>
        </p:spPr>
        <p:txBody>
          <a:bodyPr anchor="b"/>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6" name="Shape 6"/>
          <p:cNvSpPr/>
          <p:nvPr>
            <p:ph type="body" idx="1"/>
          </p:nvPr>
        </p:nvSpPr>
        <p:spPr>
          <a:xfrm>
            <a:off x="546100" y="3416300"/>
            <a:ext cx="7950200" cy="2120900"/>
          </a:xfrm>
          <a:prstGeom prst="rect">
            <a:avLst/>
          </a:prstGeom>
        </p:spPr>
        <p:txBody>
          <a:bodyPr anchor="t"/>
          <a:lstStyle>
            <a:lvl1pPr marL="0" indent="0">
              <a:spcBef>
                <a:spcPts val="800"/>
              </a:spcBef>
              <a:buSzTx/>
              <a:buNone/>
              <a:defRPr sz="2800">
                <a:solidFill>
                  <a:srgbClr val="73BFFF"/>
                </a:solidFill>
              </a:defRPr>
            </a:lvl1pPr>
            <a:lvl2pPr marL="0" indent="0">
              <a:spcBef>
                <a:spcPts val="800"/>
              </a:spcBef>
              <a:buSzTx/>
              <a:buNone/>
              <a:defRPr sz="2800">
                <a:solidFill>
                  <a:srgbClr val="73BFFF"/>
                </a:solidFill>
              </a:defRPr>
            </a:lvl2pPr>
            <a:lvl3pPr marL="0" indent="0">
              <a:spcBef>
                <a:spcPts val="800"/>
              </a:spcBef>
              <a:buSzTx/>
              <a:buNone/>
              <a:defRPr sz="2800">
                <a:solidFill>
                  <a:srgbClr val="73BFFF"/>
                </a:solidFill>
              </a:defRPr>
            </a:lvl3pPr>
            <a:lvl4pPr marL="0" indent="0">
              <a:spcBef>
                <a:spcPts val="800"/>
              </a:spcBef>
              <a:buSzTx/>
              <a:buNone/>
              <a:defRPr sz="2800">
                <a:solidFill>
                  <a:srgbClr val="73BFFF"/>
                </a:solidFill>
              </a:defRPr>
            </a:lvl4pPr>
            <a:lvl5pPr marL="0" indent="0">
              <a:spcBef>
                <a:spcPts val="800"/>
              </a:spcBef>
              <a:buSzTx/>
              <a:buNone/>
              <a:defRPr sz="2800">
                <a:solidFill>
                  <a:srgbClr val="73BFFF"/>
                </a:solidFill>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8" name="Shape 28"/>
          <p:cNvSpPr/>
          <p:nvPr>
            <p:ph type="body" idx="1"/>
          </p:nvPr>
        </p:nvSpPr>
        <p:spPr>
          <a:xfrm>
            <a:off x="546100" y="1943100"/>
            <a:ext cx="3606800" cy="4025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1" name="Shape 31"/>
          <p:cNvSpPr/>
          <p:nvPr>
            <p:ph type="body" idx="1"/>
          </p:nvPr>
        </p:nvSpPr>
        <p:spPr>
          <a:xfrm>
            <a:off x="546100" y="1943100"/>
            <a:ext cx="3606800" cy="4025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4" name="Shape 34"/>
          <p:cNvSpPr/>
          <p:nvPr>
            <p:ph type="body" idx="1"/>
          </p:nvPr>
        </p:nvSpPr>
        <p:spPr>
          <a:xfrm>
            <a:off x="4978400" y="1943100"/>
            <a:ext cx="3606800" cy="4025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9" name="Shape 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12" name="Shape 12"/>
          <p:cNvSpPr/>
          <p:nvPr>
            <p:ph type="body" idx="1"/>
          </p:nvPr>
        </p:nvSpPr>
        <p:spPr>
          <a:prstGeom prst="rect">
            <a:avLst/>
          </a:prstGeom>
        </p:spPr>
        <p:txBody>
          <a:bodyPr numCol="2" spcCol="401954"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546100" y="965200"/>
            <a:ext cx="8039100" cy="4927600"/>
          </a:xfrm>
          <a:prstGeom prst="rect">
            <a:avLst/>
          </a:prstGeom>
        </p:spPr>
        <p:txBody>
          <a:bodyPr/>
          <a:lstStyle>
            <a:lvl1pPr>
              <a:spcBef>
                <a:spcPts val="2500"/>
              </a:spcBef>
              <a:buBlip>
                <a:blip r:embed="rId2"/>
              </a:buBlip>
            </a:lvl1pPr>
            <a:lvl2pPr>
              <a:spcBef>
                <a:spcPts val="2500"/>
              </a:spcBef>
              <a:buBlip>
                <a:blip r:embed="rId2"/>
              </a:buBlip>
            </a:lvl2pPr>
            <a:lvl3pPr>
              <a:spcBef>
                <a:spcPts val="2500"/>
              </a:spcBef>
              <a:buBlip>
                <a:blip r:embed="rId2"/>
              </a:buBlip>
            </a:lvl3pPr>
            <a:lvl4pPr>
              <a:spcBef>
                <a:spcPts val="2500"/>
              </a:spcBef>
              <a:buBlip>
                <a:blip r:embed="rId2"/>
              </a:buBlip>
            </a:lvl4pPr>
            <a:lvl5pPr>
              <a:spcBef>
                <a:spcPts val="2500"/>
              </a:spcBef>
              <a:buBlip>
                <a:blip r:embed="rId2"/>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546100" y="2578100"/>
            <a:ext cx="8039100" cy="1714500"/>
          </a:xfrm>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546100" y="4787900"/>
            <a:ext cx="8039100" cy="863600"/>
          </a:xfrm>
          <a:prstGeom prst="rect">
            <a:avLst/>
          </a:prstGeom>
        </p:spPr>
        <p:txBody>
          <a:bodyPr anchor="b"/>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2" name="Shape 22"/>
          <p:cNvSpPr/>
          <p:nvPr>
            <p:ph type="body" idx="1"/>
          </p:nvPr>
        </p:nvSpPr>
        <p:spPr>
          <a:xfrm>
            <a:off x="546100" y="5638800"/>
            <a:ext cx="8039100" cy="1092200"/>
          </a:xfrm>
          <a:prstGeom prst="rect">
            <a:avLst/>
          </a:prstGeom>
        </p:spPr>
        <p:txBody>
          <a:bodyPr anchor="t"/>
          <a:lstStyle>
            <a:lvl1pPr marL="0" indent="0">
              <a:spcBef>
                <a:spcPts val="0"/>
              </a:spcBef>
              <a:buSzTx/>
              <a:buNone/>
              <a:defRPr sz="2800">
                <a:solidFill>
                  <a:srgbClr val="73BFFF"/>
                </a:solidFill>
              </a:defRPr>
            </a:lvl1pPr>
            <a:lvl2pPr marL="0" indent="0">
              <a:spcBef>
                <a:spcPts val="0"/>
              </a:spcBef>
              <a:buSzTx/>
              <a:buNone/>
              <a:defRPr sz="2800">
                <a:solidFill>
                  <a:srgbClr val="73BFFF"/>
                </a:solidFill>
              </a:defRPr>
            </a:lvl2pPr>
            <a:lvl3pPr marL="0" indent="0">
              <a:spcBef>
                <a:spcPts val="0"/>
              </a:spcBef>
              <a:buSzTx/>
              <a:buNone/>
              <a:defRPr sz="2800">
                <a:solidFill>
                  <a:srgbClr val="73BFFF"/>
                </a:solidFill>
              </a:defRPr>
            </a:lvl3pPr>
            <a:lvl4pPr marL="0" indent="0">
              <a:spcBef>
                <a:spcPts val="0"/>
              </a:spcBef>
              <a:buSzTx/>
              <a:buNone/>
              <a:defRPr sz="2800">
                <a:solidFill>
                  <a:srgbClr val="73BFFF"/>
                </a:solidFill>
              </a:defRPr>
            </a:lvl4pPr>
            <a:lvl5pPr marL="0" indent="0">
              <a:spcBef>
                <a:spcPts val="0"/>
              </a:spcBef>
              <a:buSzTx/>
              <a:buNone/>
              <a:defRPr sz="2800">
                <a:solidFill>
                  <a:srgbClr val="73BFFF"/>
                </a:solidFill>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4" name="Shape 24"/>
          <p:cNvSpPr/>
          <p:nvPr>
            <p:ph type="title"/>
          </p:nvPr>
        </p:nvSpPr>
        <p:spPr>
          <a:xfrm>
            <a:off x="546100" y="977900"/>
            <a:ext cx="3606800" cy="2463800"/>
          </a:xfrm>
          <a:prstGeom prst="rect">
            <a:avLst/>
          </a:prstGeom>
        </p:spPr>
        <p:txBody>
          <a:bodyPr anchor="b"/>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5" name="Shape 25"/>
          <p:cNvSpPr/>
          <p:nvPr>
            <p:ph type="body" idx="1"/>
          </p:nvPr>
        </p:nvSpPr>
        <p:spPr>
          <a:xfrm>
            <a:off x="546100" y="3429000"/>
            <a:ext cx="3606800" cy="2120900"/>
          </a:xfrm>
          <a:prstGeom prst="rect">
            <a:avLst/>
          </a:prstGeom>
        </p:spPr>
        <p:txBody>
          <a:bodyPr anchor="t"/>
          <a:lstStyle>
            <a:lvl1pPr marL="0" indent="0">
              <a:spcBef>
                <a:spcPts val="800"/>
              </a:spcBef>
              <a:buSzTx/>
              <a:buNone/>
              <a:defRPr sz="2800">
                <a:solidFill>
                  <a:srgbClr val="73BFFF"/>
                </a:solidFill>
              </a:defRPr>
            </a:lvl1pPr>
            <a:lvl2pPr marL="0" indent="0">
              <a:spcBef>
                <a:spcPts val="800"/>
              </a:spcBef>
              <a:buSzTx/>
              <a:buNone/>
              <a:defRPr sz="2800">
                <a:solidFill>
                  <a:srgbClr val="73BFFF"/>
                </a:solidFill>
              </a:defRPr>
            </a:lvl2pPr>
            <a:lvl3pPr marL="0" indent="0">
              <a:spcBef>
                <a:spcPts val="800"/>
              </a:spcBef>
              <a:buSzTx/>
              <a:buNone/>
              <a:defRPr sz="2800">
                <a:solidFill>
                  <a:srgbClr val="73BFFF"/>
                </a:solidFill>
              </a:defRPr>
            </a:lvl3pPr>
            <a:lvl4pPr marL="0" indent="0">
              <a:spcBef>
                <a:spcPts val="800"/>
              </a:spcBef>
              <a:buSzTx/>
              <a:buNone/>
              <a:defRPr sz="2800">
                <a:solidFill>
                  <a:srgbClr val="73BFFF"/>
                </a:solidFill>
              </a:defRPr>
            </a:lvl4pPr>
            <a:lvl5pPr marL="0" indent="0">
              <a:spcBef>
                <a:spcPts val="800"/>
              </a:spcBef>
              <a:buSzTx/>
              <a:buNone/>
              <a:defRPr sz="2800">
                <a:solidFill>
                  <a:srgbClr val="73BFFF"/>
                </a:solidFill>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546100" y="177800"/>
            <a:ext cx="8039100" cy="171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 name="Shape 3"/>
          <p:cNvSpPr/>
          <p:nvPr>
            <p:ph type="body" idx="1"/>
          </p:nvPr>
        </p:nvSpPr>
        <p:spPr>
          <a:xfrm>
            <a:off x="546100" y="1943100"/>
            <a:ext cx="8039100" cy="4025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indent="2286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indent="4572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indent="6858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indent="9144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indent="11430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indent="13716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indent="16002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indent="1828800" defTabSz="406400">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titleStyle>
    <p:bodyStyle>
      <a:lvl1pPr marL="3302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marL="6858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marL="10414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marL="13970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marL="17526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marL="21082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marL="24638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marL="28194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marL="3175000" indent="-330200" defTabSz="406400">
        <a:spcBef>
          <a:spcPts val="1700"/>
        </a:spcBef>
        <a:buSzPct val="30000"/>
        <a:buBlip>
          <a:blip r:embed="rId3"/>
        </a:buBlip>
        <a:defRPr sz="24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bodyStyle>
    <p:otherStyle>
      <a:lvl1pPr algn="r" defTabSz="406400">
        <a:defRPr b="1" sz="900">
          <a:solidFill>
            <a:schemeClr val="tx1"/>
          </a:solidFill>
          <a:latin typeface="+mn-lt"/>
          <a:ea typeface="+mn-ea"/>
          <a:cs typeface="+mn-cs"/>
          <a:sym typeface="Helvetica Neue"/>
        </a:defRPr>
      </a:lvl1pPr>
      <a:lvl2pPr indent="228600" algn="r" defTabSz="406400">
        <a:defRPr b="1" sz="900">
          <a:solidFill>
            <a:schemeClr val="tx1"/>
          </a:solidFill>
          <a:latin typeface="+mn-lt"/>
          <a:ea typeface="+mn-ea"/>
          <a:cs typeface="+mn-cs"/>
          <a:sym typeface="Helvetica Neue"/>
        </a:defRPr>
      </a:lvl2pPr>
      <a:lvl3pPr indent="457200" algn="r" defTabSz="406400">
        <a:defRPr b="1" sz="900">
          <a:solidFill>
            <a:schemeClr val="tx1"/>
          </a:solidFill>
          <a:latin typeface="+mn-lt"/>
          <a:ea typeface="+mn-ea"/>
          <a:cs typeface="+mn-cs"/>
          <a:sym typeface="Helvetica Neue"/>
        </a:defRPr>
      </a:lvl3pPr>
      <a:lvl4pPr indent="685800" algn="r" defTabSz="406400">
        <a:defRPr b="1" sz="900">
          <a:solidFill>
            <a:schemeClr val="tx1"/>
          </a:solidFill>
          <a:latin typeface="+mn-lt"/>
          <a:ea typeface="+mn-ea"/>
          <a:cs typeface="+mn-cs"/>
          <a:sym typeface="Helvetica Neue"/>
        </a:defRPr>
      </a:lvl4pPr>
      <a:lvl5pPr indent="914400" algn="r" defTabSz="406400">
        <a:defRPr b="1" sz="900">
          <a:solidFill>
            <a:schemeClr val="tx1"/>
          </a:solidFill>
          <a:latin typeface="+mn-lt"/>
          <a:ea typeface="+mn-ea"/>
          <a:cs typeface="+mn-cs"/>
          <a:sym typeface="Helvetica Neue"/>
        </a:defRPr>
      </a:lvl5pPr>
      <a:lvl6pPr indent="1143000" algn="r" defTabSz="406400">
        <a:defRPr b="1" sz="900">
          <a:solidFill>
            <a:schemeClr val="tx1"/>
          </a:solidFill>
          <a:latin typeface="+mn-lt"/>
          <a:ea typeface="+mn-ea"/>
          <a:cs typeface="+mn-cs"/>
          <a:sym typeface="Helvetica Neue"/>
        </a:defRPr>
      </a:lvl6pPr>
      <a:lvl7pPr indent="1371600" algn="r" defTabSz="406400">
        <a:defRPr b="1" sz="900">
          <a:solidFill>
            <a:schemeClr val="tx1"/>
          </a:solidFill>
          <a:latin typeface="+mn-lt"/>
          <a:ea typeface="+mn-ea"/>
          <a:cs typeface="+mn-cs"/>
          <a:sym typeface="Helvetica Neue"/>
        </a:defRPr>
      </a:lvl7pPr>
      <a:lvl8pPr indent="1600200" algn="r" defTabSz="406400">
        <a:defRPr b="1" sz="900">
          <a:solidFill>
            <a:schemeClr val="tx1"/>
          </a:solidFill>
          <a:latin typeface="+mn-lt"/>
          <a:ea typeface="+mn-ea"/>
          <a:cs typeface="+mn-cs"/>
          <a:sym typeface="Helvetica Neue"/>
        </a:defRPr>
      </a:lvl8pPr>
      <a:lvl9pPr indent="1828800" algn="r" defTabSz="406400">
        <a:defRPr b="1" sz="9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 Id="rId4"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 Id="rId4"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 Id="rId4" Type="http://schemas.openxmlformats.org/officeDocument/2006/relationships/image" Target="../media/image7.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 Id="rId4" Type="http://schemas.openxmlformats.org/officeDocument/2006/relationships/image" Target="../media/image9.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 Id="rId4" Type="http://schemas.openxmlformats.org/officeDocument/2006/relationships/image" Target="../media/image11.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902492" y="5454650"/>
            <a:ext cx="7505599" cy="1168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buClr>
                <a:srgbClr val="000000"/>
              </a:buClr>
              <a:buFont typeface="Baskerville"/>
              <a:defRPr b="1" i="1" sz="7200">
                <a:latin typeface="Helvetica Neue"/>
                <a:ea typeface="Helvetica Neue"/>
                <a:cs typeface="Helvetica Neue"/>
                <a:sym typeface="Helvetica Neue"/>
              </a:defRPr>
            </a:lvl1pPr>
          </a:lstStyle>
          <a:p>
            <a:pPr lvl="0">
              <a:defRPr b="0" i="0" sz="1800">
                <a:solidFill>
                  <a:srgbClr val="000000"/>
                </a:solidFill>
                <a:effectLst/>
              </a:defRPr>
            </a:pPr>
            <a:r>
              <a:rPr b="1" i="1" sz="7200">
                <a:solidFill>
                  <a:srgbClr val="FFFFFF"/>
                </a:solidFill>
                <a:effectLst>
                  <a:outerShdw sx="100000" sy="100000" kx="0" ky="0" algn="b" rotWithShape="0" blurRad="38100" dist="64529" dir="2700000">
                    <a:srgbClr val="000000">
                      <a:alpha val="48275"/>
                    </a:srgbClr>
                  </a:outerShdw>
                </a:effectLst>
              </a:rPr>
              <a:t>Communications</a:t>
            </a:r>
          </a:p>
        </p:txBody>
      </p:sp>
      <p:grpSp>
        <p:nvGrpSpPr>
          <p:cNvPr id="41" name="Group 41"/>
          <p:cNvGrpSpPr/>
          <p:nvPr/>
        </p:nvGrpSpPr>
        <p:grpSpPr>
          <a:xfrm>
            <a:off x="2374899" y="563335"/>
            <a:ext cx="4572003" cy="4694466"/>
            <a:chOff x="0" y="0"/>
            <a:chExt cx="4572001" cy="4694465"/>
          </a:xfrm>
        </p:grpSpPr>
        <p:sp>
          <p:nvSpPr>
            <p:cNvPr id="39" name="Shape 39"/>
            <p:cNvSpPr/>
            <p:nvPr/>
          </p:nvSpPr>
          <p:spPr>
            <a:xfrm>
              <a:off x="0" y="0"/>
              <a:ext cx="4572003" cy="469446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solidFill>
              <a:srgbClr val="FFFFFF"/>
            </a:solidFill>
            <a:ln w="12700" cap="flat">
              <a:noFill/>
              <a:miter lim="400000"/>
            </a:ln>
            <a:effectLst>
              <a:outerShdw sx="100000" sy="100000" kx="0" ky="0" algn="b" rotWithShape="0" blurRad="101600" dist="0" dir="5400000">
                <a:srgbClr val="000000">
                  <a:alpha val="50000"/>
                </a:srgbClr>
              </a:outerShdw>
            </a:effectLst>
          </p:spPr>
          <p:txBody>
            <a:bodyPr wrap="square" lIns="38100" tIns="38100" rIns="38100" bIns="38100" numCol="1" anchor="ctr">
              <a:noAutofit/>
            </a:bodyPr>
            <a:lstStyle/>
            <a:p>
              <a:pPr lvl="0">
                <a:defRPr sz="2400"/>
              </a:pPr>
            </a:p>
          </p:txBody>
        </p:sp>
        <p:pic>
          <p:nvPicPr>
            <p:cNvPr id="40" name="NATCA-PS-LOGO-hires.pdf"/>
            <p:cNvPicPr/>
            <p:nvPr/>
          </p:nvPicPr>
          <p:blipFill>
            <a:blip r:embed="rId3">
              <a:extLst/>
            </a:blip>
            <a:stretch>
              <a:fillRect/>
            </a:stretch>
          </p:blipFill>
          <p:spPr>
            <a:xfrm>
              <a:off x="99476" y="115521"/>
              <a:ext cx="4340695" cy="4464211"/>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1"/>
                                        </p:tgtEl>
                                        <p:attrNameLst>
                                          <p:attrName>style.visibility</p:attrName>
                                        </p:attrNameLst>
                                      </p:cBhvr>
                                      <p:to>
                                        <p:strVal val="visible"/>
                                      </p:to>
                                    </p:set>
                                    <p:animEffect filter="wipe(left)" transition="in">
                                      <p:cBhvr>
                                        <p:cTn id="7" dur="1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 grpId="1"/>
      <p:bldP build="whole" bldLvl="1" animBg="1" rev="0" advAuto="0" spid="38"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
          <p:cNvPicPr/>
          <p:nvPr/>
        </p:nvPicPr>
        <p:blipFill>
          <a:blip r:embed="rId3">
            <a:extLst/>
          </a:blip>
          <a:stretch>
            <a:fillRect/>
          </a:stretch>
        </p:blipFill>
        <p:spPr>
          <a:xfrm>
            <a:off x="901700" y="698500"/>
            <a:ext cx="7429501" cy="5626101"/>
          </a:xfrm>
          <a:prstGeom prst="rect">
            <a:avLst/>
          </a:prstGeom>
        </p:spPr>
      </p:pic>
      <p:sp>
        <p:nvSpPr>
          <p:cNvPr id="113" name="Shape 113"/>
          <p:cNvSpPr/>
          <p:nvPr>
            <p:ph type="title"/>
          </p:nvPr>
        </p:nvSpPr>
        <p:spPr>
          <a:xfrm>
            <a:off x="1419225" y="1155700"/>
            <a:ext cx="6299200" cy="4483100"/>
          </a:xfrm>
          <a:prstGeom prst="rect">
            <a:avLst/>
          </a:prstGeom>
          <a:ln>
            <a:round/>
          </a:ln>
        </p:spPr>
        <p:txBody>
          <a:bodyPr>
            <a:normAutofit fontScale="100000" lnSpcReduction="0"/>
          </a:bodyPr>
          <a:lstStyle>
            <a:lvl1pPr algn="ctr">
              <a:defRPr sz="7200">
                <a:solidFill>
                  <a:srgbClr val="000000"/>
                </a:solidFill>
                <a:latin typeface="Helvetica Neue"/>
                <a:ea typeface="Helvetica Neue"/>
                <a:cs typeface="Helvetica Neue"/>
                <a:sym typeface="Helvetica Neue"/>
              </a:defRPr>
            </a:lvl1pPr>
          </a:lstStyle>
          <a:p>
            <a:pPr lvl="0">
              <a:defRPr sz="1800">
                <a:effectLst/>
              </a:defRPr>
            </a:pPr>
            <a:r>
              <a:rPr sz="7200">
                <a:effectLst>
                  <a:outerShdw sx="100000" sy="100000" kx="0" ky="0" algn="b" rotWithShape="0" blurRad="50800" dist="38100" dir="5400000">
                    <a:srgbClr val="000000"/>
                  </a:outerShdw>
                </a:effectLst>
              </a:rPr>
              <a:t>What are some barriers to Active  Listening?</a:t>
            </a:r>
          </a:p>
        </p:txBody>
      </p:sp>
    </p:spTree>
  </p:cSld>
  <p:clrMapOvr>
    <a:masterClrMapping/>
  </p:clrMapOvr>
  <p:transition spd="fast"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13"/>
                                        </p:tgtEl>
                                        <p:attrNameLst>
                                          <p:attrName>style.visibility</p:attrName>
                                        </p:attrNameLst>
                                      </p:cBhvr>
                                      <p:to>
                                        <p:strVal val="visible"/>
                                      </p:to>
                                    </p:set>
                                    <p:animEffect filter="wipe(left)" transition="in">
                                      <p:cBhvr>
                                        <p:cTn id="7" dur="2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image3.jpg"/>
          <p:cNvPicPr/>
          <p:nvPr/>
        </p:nvPicPr>
        <p:blipFill>
          <a:blip r:embed="rId3">
            <a:extLst/>
          </a:blip>
          <a:srcRect l="0" t="0" r="0" b="768"/>
          <a:stretch>
            <a:fillRect/>
          </a:stretch>
        </p:blipFill>
        <p:spPr>
          <a:xfrm>
            <a:off x="925747" y="843503"/>
            <a:ext cx="3300578" cy="4777835"/>
          </a:xfrm>
          <a:prstGeom prst="rect">
            <a:avLst/>
          </a:prstGeom>
          <a:ln w="12700">
            <a:round/>
          </a:ln>
          <a:effectLst>
            <a:outerShdw sx="100000" sy="100000" kx="0" ky="0" algn="b" rotWithShape="0" blurRad="292100" dist="139700" dir="2700000">
              <a:srgbClr val="424242">
                <a:alpha val="64999"/>
              </a:srgbClr>
            </a:outerShdw>
          </a:effectLst>
        </p:spPr>
      </p:pic>
      <p:pic>
        <p:nvPicPr>
          <p:cNvPr id="118" name="image4.jpg"/>
          <p:cNvPicPr/>
          <p:nvPr/>
        </p:nvPicPr>
        <p:blipFill>
          <a:blip r:embed="rId4">
            <a:extLst/>
          </a:blip>
          <a:stretch>
            <a:fillRect/>
          </a:stretch>
        </p:blipFill>
        <p:spPr>
          <a:xfrm>
            <a:off x="4835172" y="831850"/>
            <a:ext cx="3448756" cy="47752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anim calcmode="lin" valueType="num">
                                      <p:cBhvr>
                                        <p:cTn id="9" dur="1000" fill="hold"/>
                                        <p:tgtEl>
                                          <p:spTgt spid="1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118"/>
                                        </p:tgtEl>
                                        <p:attrNameLst>
                                          <p:attrName>style.visibility</p:attrName>
                                        </p:attrNameLst>
                                      </p:cBhvr>
                                      <p:to>
                                        <p:strVal val="visible"/>
                                      </p:to>
                                    </p:set>
                                    <p:anim calcmode="lin" valueType="num">
                                      <p:cBhvr>
                                        <p:cTn id="14" dur="1000" fill="hold"/>
                                        <p:tgtEl>
                                          <p:spTgt spid="118"/>
                                        </p:tgtEl>
                                        <p:attrNameLst>
                                          <p:attrName>ppt_w</p:attrName>
                                        </p:attrNameLst>
                                      </p:cBhvr>
                                      <p:tavLst>
                                        <p:tav tm="0">
                                          <p:val>
                                            <p:fltVal val="0"/>
                                          </p:val>
                                        </p:tav>
                                        <p:tav tm="100000">
                                          <p:val>
                                            <p:strVal val="#ppt_w"/>
                                          </p:val>
                                        </p:tav>
                                      </p:tavLst>
                                    </p:anim>
                                    <p:anim calcmode="lin" valueType="num">
                                      <p:cBhvr>
                                        <p:cTn id="15" dur="1000" fill="hold"/>
                                        <p:tgtEl>
                                          <p:spTgt spid="118"/>
                                        </p:tgtEl>
                                        <p:attrNameLst>
                                          <p:attrName>ppt_h</p:attrName>
                                        </p:attrNameLst>
                                      </p:cBhvr>
                                      <p:tavLst>
                                        <p:tav tm="0">
                                          <p:val>
                                            <p:fltVal val="0"/>
                                          </p:val>
                                        </p:tav>
                                        <p:tav tm="100000">
                                          <p:val>
                                            <p:strVal val="#ppt_h"/>
                                          </p:val>
                                        </p:tav>
                                      </p:tavLst>
                                    </p:anim>
                                    <p:anim calcmode="lin" valueType="num">
                                      <p:cBhvr>
                                        <p:cTn id="16" dur="10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P build="whole" bldLvl="1" animBg="1" rev="0" advAuto="0" spid="118"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image5.jpg"/>
          <p:cNvPicPr/>
          <p:nvPr/>
        </p:nvPicPr>
        <p:blipFill>
          <a:blip r:embed="rId3">
            <a:extLst/>
          </a:blip>
          <a:srcRect l="0" t="0" r="0" b="0"/>
          <a:stretch>
            <a:fillRect/>
          </a:stretch>
        </p:blipFill>
        <p:spPr>
          <a:xfrm>
            <a:off x="999351" y="836612"/>
            <a:ext cx="3304093" cy="4562476"/>
          </a:xfrm>
          <a:prstGeom prst="rect">
            <a:avLst/>
          </a:prstGeom>
          <a:ln w="12700">
            <a:round/>
          </a:ln>
          <a:effectLst>
            <a:outerShdw sx="100000" sy="100000" kx="0" ky="0" algn="b" rotWithShape="0" blurRad="292100" dist="139700" dir="2700000">
              <a:srgbClr val="424242">
                <a:alpha val="64999"/>
              </a:srgbClr>
            </a:outerShdw>
          </a:effectLst>
        </p:spPr>
      </p:pic>
      <p:pic>
        <p:nvPicPr>
          <p:cNvPr id="123" name="image6.jpg"/>
          <p:cNvPicPr/>
          <p:nvPr/>
        </p:nvPicPr>
        <p:blipFill>
          <a:blip r:embed="rId4">
            <a:extLst/>
          </a:blip>
          <a:stretch>
            <a:fillRect/>
          </a:stretch>
        </p:blipFill>
        <p:spPr>
          <a:xfrm>
            <a:off x="5162550" y="801687"/>
            <a:ext cx="3302000" cy="4597401"/>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122"/>
                                        </p:tgtEl>
                                        <p:attrNameLst>
                                          <p:attrName>style.visibility</p:attrName>
                                        </p:attrNameLst>
                                      </p:cBhvr>
                                      <p:to>
                                        <p:strVal val="visible"/>
                                      </p:to>
                                    </p:set>
                                    <p:anim calcmode="lin" valueType="num">
                                      <p:cBhvr>
                                        <p:cTn id="7" dur="1000" fill="hold"/>
                                        <p:tgtEl>
                                          <p:spTgt spid="122"/>
                                        </p:tgtEl>
                                        <p:attrNameLst>
                                          <p:attrName>ppt_w</p:attrName>
                                        </p:attrNameLst>
                                      </p:cBhvr>
                                      <p:tavLst>
                                        <p:tav tm="0">
                                          <p:val>
                                            <p:fltVal val="0"/>
                                          </p:val>
                                        </p:tav>
                                        <p:tav tm="100000">
                                          <p:val>
                                            <p:strVal val="#ppt_w"/>
                                          </p:val>
                                        </p:tav>
                                      </p:tavLst>
                                    </p:anim>
                                    <p:anim calcmode="lin" valueType="num">
                                      <p:cBhvr>
                                        <p:cTn id="8" dur="1000" fill="hold"/>
                                        <p:tgtEl>
                                          <p:spTgt spid="122"/>
                                        </p:tgtEl>
                                        <p:attrNameLst>
                                          <p:attrName>ppt_h</p:attrName>
                                        </p:attrNameLst>
                                      </p:cBhvr>
                                      <p:tavLst>
                                        <p:tav tm="0">
                                          <p:val>
                                            <p:fltVal val="0"/>
                                          </p:val>
                                        </p:tav>
                                        <p:tav tm="100000">
                                          <p:val>
                                            <p:strVal val="#ppt_h"/>
                                          </p:val>
                                        </p:tav>
                                      </p:tavLst>
                                    </p:anim>
                                    <p:anim calcmode="lin" valueType="num">
                                      <p:cBhvr>
                                        <p:cTn id="9" dur="10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123"/>
                                        </p:tgtEl>
                                        <p:attrNameLst>
                                          <p:attrName>style.visibility</p:attrName>
                                        </p:attrNameLst>
                                      </p:cBhvr>
                                      <p:to>
                                        <p:strVal val="visible"/>
                                      </p:to>
                                    </p:set>
                                    <p:anim calcmode="lin" valueType="num">
                                      <p:cBhvr>
                                        <p:cTn id="14" dur="1000" fill="hold"/>
                                        <p:tgtEl>
                                          <p:spTgt spid="123"/>
                                        </p:tgtEl>
                                        <p:attrNameLst>
                                          <p:attrName>ppt_w</p:attrName>
                                        </p:attrNameLst>
                                      </p:cBhvr>
                                      <p:tavLst>
                                        <p:tav tm="0">
                                          <p:val>
                                            <p:fltVal val="0"/>
                                          </p:val>
                                        </p:tav>
                                        <p:tav tm="100000">
                                          <p:val>
                                            <p:strVal val="#ppt_w"/>
                                          </p:val>
                                        </p:tav>
                                      </p:tavLst>
                                    </p:anim>
                                    <p:anim calcmode="lin" valueType="num">
                                      <p:cBhvr>
                                        <p:cTn id="15" dur="1000" fill="hold"/>
                                        <p:tgtEl>
                                          <p:spTgt spid="123"/>
                                        </p:tgtEl>
                                        <p:attrNameLst>
                                          <p:attrName>ppt_h</p:attrName>
                                        </p:attrNameLst>
                                      </p:cBhvr>
                                      <p:tavLst>
                                        <p:tav tm="0">
                                          <p:val>
                                            <p:fltVal val="0"/>
                                          </p:val>
                                        </p:tav>
                                        <p:tav tm="100000">
                                          <p:val>
                                            <p:strVal val="#ppt_h"/>
                                          </p:val>
                                        </p:tav>
                                      </p:tavLst>
                                    </p:anim>
                                    <p:anim calcmode="lin" valueType="num">
                                      <p:cBhvr>
                                        <p:cTn id="16" dur="1000" fill="hold"/>
                                        <p:tgtEl>
                                          <p:spTgt spid="12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2"/>
      <p:bldP build="whole" bldLvl="1" animBg="1" rev="0" advAuto="0" spid="12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image7.jpg"/>
          <p:cNvPicPr/>
          <p:nvPr/>
        </p:nvPicPr>
        <p:blipFill>
          <a:blip r:embed="rId3">
            <a:extLst/>
          </a:blip>
          <a:stretch>
            <a:fillRect/>
          </a:stretch>
        </p:blipFill>
        <p:spPr>
          <a:xfrm>
            <a:off x="874260" y="1241425"/>
            <a:ext cx="3118843" cy="4546600"/>
          </a:xfrm>
          <a:prstGeom prst="rect">
            <a:avLst/>
          </a:prstGeom>
          <a:ln w="12700">
            <a:round/>
          </a:ln>
          <a:effectLst>
            <a:outerShdw sx="100000" sy="100000" kx="0" ky="0" algn="b" rotWithShape="0" blurRad="292100" dist="139700" dir="2700000">
              <a:srgbClr val="424242">
                <a:alpha val="64999"/>
              </a:srgbClr>
            </a:outerShdw>
          </a:effectLst>
        </p:spPr>
      </p:pic>
      <p:pic>
        <p:nvPicPr>
          <p:cNvPr id="128" name="image8.jpg"/>
          <p:cNvPicPr/>
          <p:nvPr/>
        </p:nvPicPr>
        <p:blipFill>
          <a:blip r:embed="rId4">
            <a:extLst/>
          </a:blip>
          <a:stretch>
            <a:fillRect/>
          </a:stretch>
        </p:blipFill>
        <p:spPr>
          <a:xfrm>
            <a:off x="4864100" y="1241425"/>
            <a:ext cx="3302000" cy="45720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127"/>
                                        </p:tgtEl>
                                        <p:attrNameLst>
                                          <p:attrName>style.visibility</p:attrName>
                                        </p:attrNameLst>
                                      </p:cBhvr>
                                      <p:to>
                                        <p:strVal val="visible"/>
                                      </p:to>
                                    </p:set>
                                    <p:anim calcmode="lin" valueType="num">
                                      <p:cBhvr>
                                        <p:cTn id="7" dur="1000" fill="hold"/>
                                        <p:tgtEl>
                                          <p:spTgt spid="127"/>
                                        </p:tgtEl>
                                        <p:attrNameLst>
                                          <p:attrName>ppt_w</p:attrName>
                                        </p:attrNameLst>
                                      </p:cBhvr>
                                      <p:tavLst>
                                        <p:tav tm="0">
                                          <p:val>
                                            <p:fltVal val="0"/>
                                          </p:val>
                                        </p:tav>
                                        <p:tav tm="100000">
                                          <p:val>
                                            <p:strVal val="#ppt_w"/>
                                          </p:val>
                                        </p:tav>
                                      </p:tavLst>
                                    </p:anim>
                                    <p:anim calcmode="lin" valueType="num">
                                      <p:cBhvr>
                                        <p:cTn id="8" dur="1000" fill="hold"/>
                                        <p:tgtEl>
                                          <p:spTgt spid="127"/>
                                        </p:tgtEl>
                                        <p:attrNameLst>
                                          <p:attrName>ppt_h</p:attrName>
                                        </p:attrNameLst>
                                      </p:cBhvr>
                                      <p:tavLst>
                                        <p:tav tm="0">
                                          <p:val>
                                            <p:fltVal val="0"/>
                                          </p:val>
                                        </p:tav>
                                        <p:tav tm="100000">
                                          <p:val>
                                            <p:strVal val="#ppt_h"/>
                                          </p:val>
                                        </p:tav>
                                      </p:tavLst>
                                    </p:anim>
                                    <p:anim calcmode="lin" valueType="num">
                                      <p:cBhvr>
                                        <p:cTn id="9" dur="1000" fill="hold"/>
                                        <p:tgtEl>
                                          <p:spTgt spid="1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128"/>
                                        </p:tgtEl>
                                        <p:attrNameLst>
                                          <p:attrName>style.visibility</p:attrName>
                                        </p:attrNameLst>
                                      </p:cBhvr>
                                      <p:to>
                                        <p:strVal val="visible"/>
                                      </p:to>
                                    </p:set>
                                    <p:anim calcmode="lin" valueType="num">
                                      <p:cBhvr>
                                        <p:cTn id="14" dur="1000" fill="hold"/>
                                        <p:tgtEl>
                                          <p:spTgt spid="128"/>
                                        </p:tgtEl>
                                        <p:attrNameLst>
                                          <p:attrName>ppt_w</p:attrName>
                                        </p:attrNameLst>
                                      </p:cBhvr>
                                      <p:tavLst>
                                        <p:tav tm="0">
                                          <p:val>
                                            <p:fltVal val="0"/>
                                          </p:val>
                                        </p:tav>
                                        <p:tav tm="100000">
                                          <p:val>
                                            <p:strVal val="#ppt_w"/>
                                          </p:val>
                                        </p:tav>
                                      </p:tavLst>
                                    </p:anim>
                                    <p:anim calcmode="lin" valueType="num">
                                      <p:cBhvr>
                                        <p:cTn id="15" dur="1000" fill="hold"/>
                                        <p:tgtEl>
                                          <p:spTgt spid="128"/>
                                        </p:tgtEl>
                                        <p:attrNameLst>
                                          <p:attrName>ppt_h</p:attrName>
                                        </p:attrNameLst>
                                      </p:cBhvr>
                                      <p:tavLst>
                                        <p:tav tm="0">
                                          <p:val>
                                            <p:fltVal val="0"/>
                                          </p:val>
                                        </p:tav>
                                        <p:tav tm="100000">
                                          <p:val>
                                            <p:strVal val="#ppt_h"/>
                                          </p:val>
                                        </p:tav>
                                      </p:tavLst>
                                    </p:anim>
                                    <p:anim calcmode="lin" valueType="num">
                                      <p:cBhvr>
                                        <p:cTn id="16" dur="10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 grpId="1"/>
      <p:bldP build="whole" bldLvl="1" animBg="1" rev="0" advAuto="0" spid="128"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age9.jpg"/>
          <p:cNvPicPr/>
          <p:nvPr/>
        </p:nvPicPr>
        <p:blipFill>
          <a:blip r:embed="rId3">
            <a:extLst/>
          </a:blip>
          <a:srcRect l="514" t="0" r="891" b="496"/>
          <a:stretch>
            <a:fillRect/>
          </a:stretch>
        </p:blipFill>
        <p:spPr>
          <a:xfrm>
            <a:off x="819150" y="1143000"/>
            <a:ext cx="3098800" cy="4546600"/>
          </a:xfrm>
          <a:prstGeom prst="rect">
            <a:avLst/>
          </a:prstGeom>
          <a:ln w="12700">
            <a:round/>
          </a:ln>
          <a:effectLst>
            <a:outerShdw sx="100000" sy="100000" kx="0" ky="0" algn="b" rotWithShape="0" blurRad="292100" dist="139700" dir="2700000">
              <a:srgbClr val="424242">
                <a:alpha val="64999"/>
              </a:srgbClr>
            </a:outerShdw>
          </a:effectLst>
        </p:spPr>
      </p:pic>
      <p:pic>
        <p:nvPicPr>
          <p:cNvPr id="133" name="image10.jpg"/>
          <p:cNvPicPr/>
          <p:nvPr/>
        </p:nvPicPr>
        <p:blipFill>
          <a:blip r:embed="rId4">
            <a:extLst/>
          </a:blip>
          <a:stretch>
            <a:fillRect/>
          </a:stretch>
        </p:blipFill>
        <p:spPr>
          <a:xfrm>
            <a:off x="4743450" y="1155700"/>
            <a:ext cx="3302000" cy="45466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132"/>
                                        </p:tgtEl>
                                        <p:attrNameLst>
                                          <p:attrName>style.visibility</p:attrName>
                                        </p:attrNameLst>
                                      </p:cBhvr>
                                      <p:to>
                                        <p:strVal val="visible"/>
                                      </p:to>
                                    </p:set>
                                    <p:anim calcmode="lin" valueType="num">
                                      <p:cBhvr>
                                        <p:cTn id="7" dur="1000" fill="hold"/>
                                        <p:tgtEl>
                                          <p:spTgt spid="132"/>
                                        </p:tgtEl>
                                        <p:attrNameLst>
                                          <p:attrName>ppt_w</p:attrName>
                                        </p:attrNameLst>
                                      </p:cBhvr>
                                      <p:tavLst>
                                        <p:tav tm="0">
                                          <p:val>
                                            <p:fltVal val="0"/>
                                          </p:val>
                                        </p:tav>
                                        <p:tav tm="100000">
                                          <p:val>
                                            <p:strVal val="#ppt_w"/>
                                          </p:val>
                                        </p:tav>
                                      </p:tavLst>
                                    </p:anim>
                                    <p:anim calcmode="lin" valueType="num">
                                      <p:cBhvr>
                                        <p:cTn id="8" dur="1000" fill="hold"/>
                                        <p:tgtEl>
                                          <p:spTgt spid="132"/>
                                        </p:tgtEl>
                                        <p:attrNameLst>
                                          <p:attrName>ppt_h</p:attrName>
                                        </p:attrNameLst>
                                      </p:cBhvr>
                                      <p:tavLst>
                                        <p:tav tm="0">
                                          <p:val>
                                            <p:fltVal val="0"/>
                                          </p:val>
                                        </p:tav>
                                        <p:tav tm="100000">
                                          <p:val>
                                            <p:strVal val="#ppt_h"/>
                                          </p:val>
                                        </p:tav>
                                      </p:tavLst>
                                    </p:anim>
                                    <p:anim calcmode="lin" valueType="num">
                                      <p:cBhvr>
                                        <p:cTn id="9" dur="1000" fill="hold"/>
                                        <p:tgtEl>
                                          <p:spTgt spid="1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133"/>
                                        </p:tgtEl>
                                        <p:attrNameLst>
                                          <p:attrName>style.visibility</p:attrName>
                                        </p:attrNameLst>
                                      </p:cBhvr>
                                      <p:to>
                                        <p:strVal val="visible"/>
                                      </p:to>
                                    </p:set>
                                    <p:anim calcmode="lin" valueType="num">
                                      <p:cBhvr>
                                        <p:cTn id="14" dur="1000" fill="hold"/>
                                        <p:tgtEl>
                                          <p:spTgt spid="133"/>
                                        </p:tgtEl>
                                        <p:attrNameLst>
                                          <p:attrName>ppt_w</p:attrName>
                                        </p:attrNameLst>
                                      </p:cBhvr>
                                      <p:tavLst>
                                        <p:tav tm="0">
                                          <p:val>
                                            <p:fltVal val="0"/>
                                          </p:val>
                                        </p:tav>
                                        <p:tav tm="100000">
                                          <p:val>
                                            <p:strVal val="#ppt_w"/>
                                          </p:val>
                                        </p:tav>
                                      </p:tavLst>
                                    </p:anim>
                                    <p:anim calcmode="lin" valueType="num">
                                      <p:cBhvr>
                                        <p:cTn id="15" dur="1000" fill="hold"/>
                                        <p:tgtEl>
                                          <p:spTgt spid="133"/>
                                        </p:tgtEl>
                                        <p:attrNameLst>
                                          <p:attrName>ppt_h</p:attrName>
                                        </p:attrNameLst>
                                      </p:cBhvr>
                                      <p:tavLst>
                                        <p:tav tm="0">
                                          <p:val>
                                            <p:fltVal val="0"/>
                                          </p:val>
                                        </p:tav>
                                        <p:tav tm="100000">
                                          <p:val>
                                            <p:strVal val="#ppt_h"/>
                                          </p:val>
                                        </p:tav>
                                      </p:tavLst>
                                    </p:anim>
                                    <p:anim calcmode="lin" valueType="num">
                                      <p:cBhvr>
                                        <p:cTn id="16" dur="1000" fill="hold"/>
                                        <p:tgtEl>
                                          <p:spTgt spid="13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P build="whole" bldLvl="1" animBg="1" rev="0" advAuto="0" spid="133"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457200" y="274637"/>
            <a:ext cx="8229600" cy="1143001"/>
          </a:xfrm>
          <a:prstGeom prst="rect">
            <a:avLst/>
          </a:prstGeom>
          <a:ln>
            <a:round/>
          </a:ln>
        </p:spPr>
        <p:txBody>
          <a:bodyPr lIns="0" tIns="0" rIns="0" bIns="0">
            <a:normAutofit fontScale="100000" lnSpcReduction="0"/>
          </a:bodyPr>
          <a:lstStyle>
            <a:lvl1pPr algn="ctr" defTabSz="365759">
              <a:defRPr sz="6479">
                <a:effectLst>
                  <a:outerShdw sx="100000" sy="100000" kx="0" ky="0" algn="b" rotWithShape="0" blurRad="45720" dist="34289" dir="5400000">
                    <a:srgbClr val="000000"/>
                  </a:outerShdw>
                </a:effectLst>
                <a:latin typeface="Helvetica Neue"/>
                <a:ea typeface="Helvetica Neue"/>
                <a:cs typeface="Helvetica Neue"/>
                <a:sym typeface="Helvetica Neue"/>
              </a:defRPr>
            </a:lvl1pPr>
          </a:lstStyle>
          <a:p>
            <a:pPr lvl="0">
              <a:defRPr sz="1800">
                <a:solidFill>
                  <a:srgbClr val="000000"/>
                </a:solidFill>
                <a:effectLst/>
              </a:defRPr>
            </a:pPr>
            <a:r>
              <a:rPr sz="6479">
                <a:solidFill>
                  <a:srgbClr val="FFFFFF"/>
                </a:solidFill>
                <a:effectLst>
                  <a:outerShdw sx="100000" sy="100000" kx="0" ky="0" algn="b" rotWithShape="0" blurRad="45720" dist="34289" dir="5400000">
                    <a:srgbClr val="000000"/>
                  </a:outerShdw>
                </a:effectLst>
              </a:rPr>
              <a:t>“What Are the Rules?”</a:t>
            </a:r>
          </a:p>
        </p:txBody>
      </p:sp>
      <p:sp>
        <p:nvSpPr>
          <p:cNvPr id="138" name="Shape 138"/>
          <p:cNvSpPr/>
          <p:nvPr/>
        </p:nvSpPr>
        <p:spPr>
          <a:xfrm>
            <a:off x="533297" y="2146300"/>
            <a:ext cx="8077201" cy="3606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4800">
                <a:effectLst>
                  <a:outerShdw sx="100000" sy="100000" kx="0" ky="0" algn="b" rotWithShape="0" blurRad="50800" dist="38100" dir="5400000">
                    <a:srgbClr val="000000"/>
                  </a:outerShdw>
                </a:effectLst>
                <a:uFill>
                  <a:solidFill>
                    <a:srgbClr val="FFFFFF"/>
                  </a:solidFill>
                </a:uFill>
              </a:defRPr>
            </a:lvl1pPr>
          </a:lstStyle>
          <a:p>
            <a:pPr lvl="0">
              <a:defRPr sz="1800">
                <a:solidFill>
                  <a:srgbClr val="000000"/>
                </a:solidFill>
                <a:effectLst/>
                <a:uFillTx/>
              </a:defRPr>
            </a:pPr>
            <a:r>
              <a:rPr sz="4800">
                <a:solidFill>
                  <a:srgbClr val="FFFFFF"/>
                </a:solidFill>
                <a:effectLst>
                  <a:outerShdw sx="100000" sy="100000" kx="0" ky="0" algn="b" rotWithShape="0" blurRad="50800" dist="38100" dir="5400000">
                    <a:srgbClr val="000000"/>
                  </a:outerShdw>
                </a:effectLst>
                <a:uFill>
                  <a:solidFill>
                    <a:srgbClr val="FFFFFF"/>
                  </a:solidFill>
                </a:uFill>
              </a:rPr>
              <a:t>Convictions that a person develops to help organize experiences, to understand it, to predict it, and to control it.</a:t>
            </a:r>
            <a:endParaRPr sz="4800">
              <a:solidFill>
                <a:srgbClr val="FFFFFF"/>
              </a:solidFill>
              <a:effectLst>
                <a:outerShdw sx="100000" sy="100000" kx="0" ky="0" algn="b" rotWithShape="0" blurRad="38100" dist="64529" dir="2700000">
                  <a:srgbClr val="000000">
                    <a:alpha val="48275"/>
                  </a:srgbClr>
                </a:outerShdw>
              </a:effectLst>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wipe(left)" transition="in">
                                      <p:cBhvr>
                                        <p:cTn id="7"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image11.jpg"/>
          <p:cNvPicPr/>
          <p:nvPr/>
        </p:nvPicPr>
        <p:blipFill>
          <a:blip r:embed="rId3">
            <a:extLst/>
          </a:blip>
          <a:srcRect l="0" t="0" r="182" b="0"/>
          <a:stretch>
            <a:fillRect/>
          </a:stretch>
        </p:blipFill>
        <p:spPr>
          <a:xfrm>
            <a:off x="857028" y="1130299"/>
            <a:ext cx="3281585" cy="4576764"/>
          </a:xfrm>
          <a:prstGeom prst="rect">
            <a:avLst/>
          </a:prstGeom>
          <a:ln w="12700">
            <a:round/>
          </a:ln>
          <a:effectLst>
            <a:outerShdw sx="100000" sy="100000" kx="0" ky="0" algn="b" rotWithShape="0" blurRad="292100" dist="139700" dir="2700000">
              <a:srgbClr val="424242">
                <a:alpha val="64999"/>
              </a:srgbClr>
            </a:outerShdw>
          </a:effectLst>
        </p:spPr>
      </p:pic>
      <p:pic>
        <p:nvPicPr>
          <p:cNvPr id="143" name="image12.jpg"/>
          <p:cNvPicPr/>
          <p:nvPr/>
        </p:nvPicPr>
        <p:blipFill>
          <a:blip r:embed="rId4">
            <a:extLst/>
          </a:blip>
          <a:stretch>
            <a:fillRect/>
          </a:stretch>
        </p:blipFill>
        <p:spPr>
          <a:xfrm>
            <a:off x="5289550" y="1130300"/>
            <a:ext cx="3302000" cy="45847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142"/>
                                        </p:tgtEl>
                                        <p:attrNameLst>
                                          <p:attrName>style.visibility</p:attrName>
                                        </p:attrNameLst>
                                      </p:cBhvr>
                                      <p:to>
                                        <p:strVal val="visible"/>
                                      </p:to>
                                    </p:set>
                                    <p:anim calcmode="lin" valueType="num">
                                      <p:cBhvr>
                                        <p:cTn id="7" dur="1000" fill="hold"/>
                                        <p:tgtEl>
                                          <p:spTgt spid="142"/>
                                        </p:tgtEl>
                                        <p:attrNameLst>
                                          <p:attrName>ppt_w</p:attrName>
                                        </p:attrNameLst>
                                      </p:cBhvr>
                                      <p:tavLst>
                                        <p:tav tm="0">
                                          <p:val>
                                            <p:fltVal val="0"/>
                                          </p:val>
                                        </p:tav>
                                        <p:tav tm="100000">
                                          <p:val>
                                            <p:strVal val="#ppt_w"/>
                                          </p:val>
                                        </p:tav>
                                      </p:tavLst>
                                    </p:anim>
                                    <p:anim calcmode="lin" valueType="num">
                                      <p:cBhvr>
                                        <p:cTn id="8" dur="1000" fill="hold"/>
                                        <p:tgtEl>
                                          <p:spTgt spid="142"/>
                                        </p:tgtEl>
                                        <p:attrNameLst>
                                          <p:attrName>ppt_h</p:attrName>
                                        </p:attrNameLst>
                                      </p:cBhvr>
                                      <p:tavLst>
                                        <p:tav tm="0">
                                          <p:val>
                                            <p:fltVal val="0"/>
                                          </p:val>
                                        </p:tav>
                                        <p:tav tm="100000">
                                          <p:val>
                                            <p:strVal val="#ppt_h"/>
                                          </p:val>
                                        </p:tav>
                                      </p:tavLst>
                                    </p:anim>
                                    <p:anim calcmode="lin" valueType="num">
                                      <p:cBhvr>
                                        <p:cTn id="9" dur="1000" fill="hold"/>
                                        <p:tgtEl>
                                          <p:spTgt spid="1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143"/>
                                        </p:tgtEl>
                                        <p:attrNameLst>
                                          <p:attrName>style.visibility</p:attrName>
                                        </p:attrNameLst>
                                      </p:cBhvr>
                                      <p:to>
                                        <p:strVal val="visible"/>
                                      </p:to>
                                    </p:set>
                                    <p:anim calcmode="lin" valueType="num">
                                      <p:cBhvr>
                                        <p:cTn id="14" dur="1000" fill="hold"/>
                                        <p:tgtEl>
                                          <p:spTgt spid="143"/>
                                        </p:tgtEl>
                                        <p:attrNameLst>
                                          <p:attrName>ppt_w</p:attrName>
                                        </p:attrNameLst>
                                      </p:cBhvr>
                                      <p:tavLst>
                                        <p:tav tm="0">
                                          <p:val>
                                            <p:fltVal val="0"/>
                                          </p:val>
                                        </p:tav>
                                        <p:tav tm="100000">
                                          <p:val>
                                            <p:strVal val="#ppt_w"/>
                                          </p:val>
                                        </p:tav>
                                      </p:tavLst>
                                    </p:anim>
                                    <p:anim calcmode="lin" valueType="num">
                                      <p:cBhvr>
                                        <p:cTn id="15" dur="1000" fill="hold"/>
                                        <p:tgtEl>
                                          <p:spTgt spid="143"/>
                                        </p:tgtEl>
                                        <p:attrNameLst>
                                          <p:attrName>ppt_h</p:attrName>
                                        </p:attrNameLst>
                                      </p:cBhvr>
                                      <p:tavLst>
                                        <p:tav tm="0">
                                          <p:val>
                                            <p:fltVal val="0"/>
                                          </p:val>
                                        </p:tav>
                                        <p:tav tm="100000">
                                          <p:val>
                                            <p:strVal val="#ppt_h"/>
                                          </p:val>
                                        </p:tav>
                                      </p:tavLst>
                                    </p:anim>
                                    <p:anim calcmode="lin" valueType="num">
                                      <p:cBhvr>
                                        <p:cTn id="16" dur="1000" fill="hold"/>
                                        <p:tgtEl>
                                          <p:spTgt spid="14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1"/>
      <p:bldP build="whole" bldLvl="1" animBg="1" rev="0" advAuto="0" spid="143"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body" idx="1"/>
          </p:nvPr>
        </p:nvSpPr>
        <p:spPr>
          <a:xfrm>
            <a:off x="330200" y="927099"/>
            <a:ext cx="8229600" cy="5003801"/>
          </a:xfrm>
          <a:prstGeom prst="rect">
            <a:avLst/>
          </a:prstGeom>
          <a:ln>
            <a:round/>
          </a:ln>
        </p:spPr>
        <p:txBody>
          <a:bodyPr lIns="0" tIns="0" rIns="0" bIns="0" anchor="t"/>
          <a:lstStyle/>
          <a:p>
            <a:pPr lvl="0" marL="342900" indent="-342900" algn="ctr" defTabSz="457200">
              <a:spcBef>
                <a:spcPts val="0"/>
              </a:spcBef>
              <a:buClr>
                <a:srgbClr val="000000"/>
              </a:buClr>
              <a:buSzTx/>
              <a:buNone/>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    In order to communicate effectively with someone it is important to understand that person’s cognitive organization </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algn="ctr" defTabSz="457200">
              <a:spcBef>
                <a:spcPts val="0"/>
              </a:spcBef>
              <a:buClr>
                <a:srgbClr val="000000"/>
              </a:buClr>
              <a:buSzTx/>
              <a:buNone/>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(Rules/Convictions)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457200" y="274637"/>
            <a:ext cx="8229600" cy="1143001"/>
          </a:xfrm>
          <a:prstGeom prst="rect">
            <a:avLst/>
          </a:prstGeom>
          <a:ln>
            <a:round/>
          </a:ln>
        </p:spPr>
        <p:txBody>
          <a:bodyPr/>
          <a:lstStyle>
            <a:lvl1pPr algn="ctr">
              <a:defRPr>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“Rules/Convictions”</a:t>
            </a:r>
          </a:p>
        </p:txBody>
      </p:sp>
      <p:sp>
        <p:nvSpPr>
          <p:cNvPr id="152" name="Shape 152"/>
          <p:cNvSpPr/>
          <p:nvPr>
            <p:ph type="body" idx="1"/>
          </p:nvPr>
        </p:nvSpPr>
        <p:spPr>
          <a:xfrm>
            <a:off x="457200" y="2349499"/>
            <a:ext cx="8229600" cy="3467101"/>
          </a:xfrm>
          <a:prstGeom prst="rect">
            <a:avLst/>
          </a:prstGeom>
          <a:ln>
            <a:round/>
          </a:ln>
        </p:spPr>
        <p:txBody>
          <a:bodyPr anchor="t"/>
          <a:lstStyle/>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Self Concept</a:t>
            </a:r>
            <a:r>
              <a:rPr sz="3200">
                <a:solidFill>
                  <a:srgbClr val="FFFFFF"/>
                </a:solidFill>
                <a:effectLst>
                  <a:outerShdw sx="100000" sy="100000" kx="0" ky="0" algn="b" rotWithShape="0" blurRad="50800" dist="38100" dir="5400000">
                    <a:srgbClr val="000000"/>
                  </a:outerShdw>
                </a:effectLst>
                <a:uFill>
                  <a:solidFill>
                    <a:srgbClr val="FFFFFF"/>
                  </a:solidFill>
                </a:uFill>
              </a:rPr>
              <a:t> - Rules About me.</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Self Ideal</a:t>
            </a:r>
            <a:r>
              <a:rPr sz="3200">
                <a:solidFill>
                  <a:srgbClr val="FFFFFF"/>
                </a:solidFill>
                <a:effectLst>
                  <a:outerShdw sx="100000" sy="100000" kx="0" ky="0" algn="b" rotWithShape="0" blurRad="50800" dist="38100" dir="5400000">
                    <a:srgbClr val="000000"/>
                  </a:outerShdw>
                </a:effectLst>
                <a:uFill>
                  <a:solidFill>
                    <a:srgbClr val="FFFFFF"/>
                  </a:solidFill>
                </a:uFill>
              </a:rPr>
              <a:t> – “Shoulds” of the Individual.</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Environmental Evaluation</a:t>
            </a:r>
            <a:r>
              <a:rPr sz="3200">
                <a:solidFill>
                  <a:srgbClr val="FFFFFF"/>
                </a:solidFill>
                <a:effectLst>
                  <a:outerShdw sx="100000" sy="100000" kx="0" ky="0" algn="b" rotWithShape="0" blurRad="50800" dist="38100" dir="5400000">
                    <a:srgbClr val="000000"/>
                  </a:outerShdw>
                </a:effectLst>
                <a:uFill>
                  <a:solidFill>
                    <a:srgbClr val="FFFFFF"/>
                  </a:solidFill>
                </a:uFill>
              </a:rPr>
              <a:t> - Things that are not me.</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Ethical Conviction</a:t>
            </a:r>
            <a:r>
              <a:rPr sz="3200">
                <a:solidFill>
                  <a:srgbClr val="FFFFFF"/>
                </a:solidFill>
                <a:effectLst>
                  <a:outerShdw sx="100000" sy="100000" kx="0" ky="0" algn="b" rotWithShape="0" blurRad="50800" dist="38100" dir="5400000">
                    <a:srgbClr val="000000"/>
                  </a:outerShdw>
                </a:effectLst>
                <a:uFill>
                  <a:solidFill>
                    <a:srgbClr val="FFFFFF"/>
                  </a:solidFill>
                </a:uFill>
              </a:rPr>
              <a:t> - Conviction of Right/Wrong.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1"/>
                                        </p:tgtEl>
                                        <p:attrNameLst>
                                          <p:attrName>style.visibility</p:attrName>
                                        </p:attrNameLst>
                                      </p:cBhvr>
                                      <p:to>
                                        <p:strVal val="visible"/>
                                      </p:to>
                                    </p:set>
                                    <p:animEffect filter="wipe(left)" transition="in">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52">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5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5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5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5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P build="p" bldLvl="5" animBg="1" rev="0" advAuto="0" spid="152"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457200" y="274637"/>
            <a:ext cx="8229600" cy="1143001"/>
          </a:xfrm>
          <a:prstGeom prst="rect">
            <a:avLst/>
          </a:prstGeom>
          <a:ln>
            <a:round/>
          </a:ln>
        </p:spPr>
        <p:txBody>
          <a:bodyPr/>
          <a:lstStyle/>
          <a:p>
            <a:pPr lvl="0" algn="ctr">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latin typeface="Chalkduster"/>
                <a:ea typeface="Chalkduster"/>
                <a:cs typeface="Chalkduster"/>
                <a:sym typeface="Chalkduster"/>
              </a:rPr>
              <a:t>“</a:t>
            </a:r>
            <a:r>
              <a:rPr sz="50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Influences</a:t>
            </a:r>
            <a:r>
              <a:rPr sz="5000">
                <a:solidFill>
                  <a:srgbClr val="FFFFFF"/>
                </a:solidFill>
                <a:effectLst>
                  <a:outerShdw sx="100000" sy="100000" kx="0" ky="0" algn="b" rotWithShape="0" blurRad="50800" dist="38100" dir="5400000">
                    <a:srgbClr val="000000"/>
                  </a:outerShdw>
                </a:effectLst>
                <a:latin typeface="Chalkduster"/>
                <a:ea typeface="Chalkduster"/>
                <a:cs typeface="Chalkduster"/>
                <a:sym typeface="Chalkduster"/>
              </a:rPr>
              <a:t>”</a:t>
            </a:r>
          </a:p>
        </p:txBody>
      </p:sp>
      <p:sp>
        <p:nvSpPr>
          <p:cNvPr id="157" name="Shape 157"/>
          <p:cNvSpPr/>
          <p:nvPr>
            <p:ph type="body" idx="1"/>
          </p:nvPr>
        </p:nvSpPr>
        <p:spPr>
          <a:xfrm>
            <a:off x="457200" y="1600199"/>
            <a:ext cx="8229600" cy="4525964"/>
          </a:xfrm>
          <a:prstGeom prst="rect">
            <a:avLst/>
          </a:prstGeom>
          <a:ln>
            <a:round/>
          </a:ln>
        </p:spPr>
        <p:txBody>
          <a:bodyPr anchor="t"/>
          <a:lstStyle/>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Heredity</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Family Atmosphere</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Family Values</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Guiding Lines</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Culture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6"/>
                                        </p:tgtEl>
                                        <p:attrNameLst>
                                          <p:attrName>style.visibility</p:attrName>
                                        </p:attrNameLst>
                                      </p:cBhvr>
                                      <p:to>
                                        <p:strVal val="visible"/>
                                      </p:to>
                                    </p:set>
                                    <p:animEffect filter="wipe(left)" transition="in">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57">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5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5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5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5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2" fill="hold">
                                  <p:stCondLst>
                                    <p:cond delay="0"/>
                                  </p:stCondLst>
                                  <p:iterate type="el" backwards="0">
                                    <p:tmAbs val="0"/>
                                  </p:iterate>
                                  <p:childTnLst>
                                    <p:set>
                                      <p:cBhvr>
                                        <p:cTn id="29" fill="hold"/>
                                        <p:tgtEl>
                                          <p:spTgt spid="15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P build="p" bldLvl="5" animBg="1" rev="0" advAuto="0" spid="157"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477837" y="0"/>
            <a:ext cx="8183563" cy="914400"/>
          </a:xfrm>
          <a:prstGeom prst="rect">
            <a:avLst/>
          </a:prstGeom>
        </p:spPr>
        <p:txBody>
          <a:bodyPr/>
          <a:lstStyle>
            <a:lvl1pPr algn="ctr">
              <a:defRPr>
                <a:effectLst>
                  <a:outerShdw sx="100000" sy="100000" kx="0" ky="0" algn="b" rotWithShape="0" blurRad="38100" dist="38100" dir="2700000">
                    <a:srgbClr val="000000"/>
                  </a:outerShdw>
                </a:effectLst>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effectLst>
                  <a:outerShdw sx="100000" sy="100000" kx="0" ky="0" algn="b" rotWithShape="0" blurRad="38100" dist="38100" dir="2700000">
                    <a:srgbClr val="000000"/>
                  </a:outerShdw>
                </a:effectLst>
              </a:rPr>
              <a:t>Session Objectives</a:t>
            </a:r>
          </a:p>
        </p:txBody>
      </p:sp>
      <p:sp>
        <p:nvSpPr>
          <p:cNvPr id="46" name="Shape 46"/>
          <p:cNvSpPr/>
          <p:nvPr>
            <p:ph type="body" idx="1"/>
          </p:nvPr>
        </p:nvSpPr>
        <p:spPr>
          <a:xfrm>
            <a:off x="50800" y="1257300"/>
            <a:ext cx="9029700" cy="5651500"/>
          </a:xfrm>
          <a:prstGeom prst="rect">
            <a:avLst/>
          </a:prstGeom>
        </p:spPr>
        <p:txBody>
          <a:bodyPr anchor="t"/>
          <a:lstStyle/>
          <a:p>
            <a:pPr lvl="0" marL="683913" indent="-442613">
              <a:spcBef>
                <a:spcPts val="700"/>
              </a:spcBef>
              <a:buClr>
                <a:srgbClr val="FFFFFF"/>
              </a:buClr>
              <a:buSzPct val="125000"/>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Preparing for the conversations.</a:t>
            </a:r>
            <a:endParaRPr sz="3600">
              <a:solidFill>
                <a:srgbClr val="FFFFFF"/>
              </a:solidFill>
              <a:effectLst>
                <a:outerShdw sx="100000" sy="100000" kx="0" ky="0" algn="b" rotWithShape="0" blurRad="50800" dist="38100" dir="5400000">
                  <a:srgbClr val="000000"/>
                </a:outerShdw>
              </a:effectLst>
            </a:endParaRPr>
          </a:p>
          <a:p>
            <a:pPr lvl="0" marL="683913" indent="-442613">
              <a:spcBef>
                <a:spcPts val="700"/>
              </a:spcBef>
              <a:buClr>
                <a:srgbClr val="FFFFFF"/>
              </a:buClr>
              <a:buSzPct val="125000"/>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 difference between hearing and listening.</a:t>
            </a:r>
            <a:endParaRPr sz="3600">
              <a:solidFill>
                <a:srgbClr val="FFFFFF"/>
              </a:solidFill>
              <a:effectLst>
                <a:outerShdw sx="100000" sy="100000" kx="0" ky="0" algn="b" rotWithShape="0" blurRad="50800" dist="38100" dir="5400000">
                  <a:srgbClr val="000000"/>
                </a:outerShdw>
              </a:effectLst>
            </a:endParaRPr>
          </a:p>
          <a:p>
            <a:pPr lvl="0" marL="683913" indent="-442613">
              <a:spcBef>
                <a:spcPts val="700"/>
              </a:spcBef>
              <a:buClr>
                <a:srgbClr val="FFFFFF"/>
              </a:buClr>
              <a:buSzPct val="125000"/>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Defining active listening.</a:t>
            </a:r>
            <a:endParaRPr sz="3600">
              <a:solidFill>
                <a:srgbClr val="FFFFFF"/>
              </a:solidFill>
              <a:effectLst>
                <a:outerShdw sx="100000" sy="100000" kx="0" ky="0" algn="b" rotWithShape="0" blurRad="50800" dist="38100" dir="5400000">
                  <a:srgbClr val="000000"/>
                </a:outerShdw>
              </a:effectLst>
            </a:endParaRPr>
          </a:p>
          <a:p>
            <a:pPr lvl="0" marL="683913" indent="-442613">
              <a:spcBef>
                <a:spcPts val="700"/>
              </a:spcBef>
              <a:buClr>
                <a:srgbClr val="FFFFFF"/>
              </a:buClr>
              <a:buSzPct val="125000"/>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Barriers to being an effective listener.</a:t>
            </a:r>
            <a:endParaRPr sz="3600">
              <a:solidFill>
                <a:srgbClr val="FFFFFF"/>
              </a:solidFill>
              <a:effectLst>
                <a:outerShdw sx="100000" sy="100000" kx="0" ky="0" algn="b" rotWithShape="0" blurRad="50800" dist="38100" dir="5400000">
                  <a:srgbClr val="000000"/>
                </a:outerShdw>
              </a:effectLst>
            </a:endParaRPr>
          </a:p>
          <a:p>
            <a:pPr lvl="0" marL="683913" indent="-442613">
              <a:spcBef>
                <a:spcPts val="700"/>
              </a:spcBef>
              <a:buClr>
                <a:srgbClr val="FFFFFF"/>
              </a:buClr>
              <a:buSzPct val="125000"/>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Influences, values and distractions.</a:t>
            </a:r>
            <a:endParaRPr sz="3600">
              <a:solidFill>
                <a:srgbClr val="FFFFFF"/>
              </a:solidFill>
              <a:effectLst>
                <a:outerShdw sx="100000" sy="100000" kx="0" ky="0" algn="b" rotWithShape="0" blurRad="50800" dist="38100" dir="5400000">
                  <a:srgbClr val="000000"/>
                </a:outerShdw>
              </a:effectLst>
            </a:endParaRPr>
          </a:p>
          <a:p>
            <a:pPr lvl="0" marL="683913" indent="-442613">
              <a:spcBef>
                <a:spcPts val="700"/>
              </a:spcBef>
              <a:buClr>
                <a:srgbClr val="FFFFFF"/>
              </a:buClr>
              <a:buSzPct val="125000"/>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Overcoming the barriers.</a:t>
            </a:r>
            <a:endParaRPr sz="3600">
              <a:solidFill>
                <a:srgbClr val="FFFFFF"/>
              </a:solidFill>
              <a:effectLst>
                <a:outerShdw sx="100000" sy="100000" kx="0" ky="0" algn="b" rotWithShape="0" blurRad="50800" dist="38100" dir="5400000">
                  <a:srgbClr val="000000"/>
                </a:outerShdw>
              </a:effectLst>
            </a:endParaRPr>
          </a:p>
          <a:p>
            <a:pPr lvl="0" marL="683913" indent="-442613">
              <a:spcBef>
                <a:spcPts val="700"/>
              </a:spcBef>
              <a:buClr>
                <a:srgbClr val="FFFFFF"/>
              </a:buClr>
              <a:buSzPct val="125000"/>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Learning to reframe.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wipe(left)" transition="in">
                                      <p:cBhvr>
                                        <p:cTn id="7" dur="1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6">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4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4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4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4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2" fill="hold">
                                  <p:stCondLst>
                                    <p:cond delay="0"/>
                                  </p:stCondLst>
                                  <p:iterate type="el" backwards="0">
                                    <p:tmAbs val="0"/>
                                  </p:iterate>
                                  <p:childTnLst>
                                    <p:set>
                                      <p:cBhvr>
                                        <p:cTn id="29" fill="hold"/>
                                        <p:tgtEl>
                                          <p:spTgt spid="4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 grpId="2" fill="hold">
                                  <p:stCondLst>
                                    <p:cond delay="0"/>
                                  </p:stCondLst>
                                  <p:iterate type="el" backwards="0">
                                    <p:tmAbs val="0"/>
                                  </p:iterate>
                                  <p:childTnLst>
                                    <p:set>
                                      <p:cBhvr>
                                        <p:cTn id="33" fill="hold"/>
                                        <p:tgtEl>
                                          <p:spTgt spid="4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 grpId="2" fill="hold">
                                  <p:stCondLst>
                                    <p:cond delay="0"/>
                                  </p:stCondLst>
                                  <p:iterate type="el" backwards="0">
                                    <p:tmAbs val="0"/>
                                  </p:iterate>
                                  <p:childTnLst>
                                    <p:set>
                                      <p:cBhvr>
                                        <p:cTn id="37" fill="hold"/>
                                        <p:tgtEl>
                                          <p:spTgt spid="4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1"/>
      <p:bldP build="p" bldLvl="5" animBg="1" rev="0" advAuto="0" spid="46"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38100" y="2057399"/>
            <a:ext cx="9055100" cy="377355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L="412750" indent="-412750" algn="l">
              <a:spcBef>
                <a:spcPts val="200"/>
              </a:spcBef>
              <a:buClr>
                <a:srgbClr val="FFFFFF"/>
              </a:buClr>
              <a:buSzPct val="100000"/>
              <a:buChar char="•"/>
              <a:defRPr sz="1800">
                <a:solidFill>
                  <a:srgbClr val="000000"/>
                </a:solidFill>
                <a:effectLst/>
              </a:defRPr>
            </a:pPr>
            <a:r>
              <a:rPr sz="3000">
                <a:solidFill>
                  <a:srgbClr val="FFFFFF"/>
                </a:solidFill>
                <a:effectLst>
                  <a:outerShdw sx="100000" sy="100000" kx="0" ky="0" algn="b" rotWithShape="0" blurRad="38100" dist="64529" dir="2700000">
                    <a:srgbClr val="000000">
                      <a:alpha val="48275"/>
                    </a:srgbClr>
                  </a:outerShdw>
                </a:effectLst>
              </a:rPr>
              <a:t>Having a strong bond to our personal points of view is among the toughest barriers to effective listening.</a:t>
            </a:r>
            <a:endParaRPr sz="3000">
              <a:solidFill>
                <a:srgbClr val="FFFFFF"/>
              </a:solidFill>
              <a:effectLst>
                <a:outerShdw sx="100000" sy="100000" kx="0" ky="0" algn="b" rotWithShape="0" blurRad="38100" dist="64529" dir="2700000">
                  <a:srgbClr val="000000">
                    <a:alpha val="48275"/>
                  </a:srgbClr>
                </a:outerShdw>
              </a:effectLst>
            </a:endParaRPr>
          </a:p>
          <a:p>
            <a:pPr lvl="0" marL="412750" indent="-412750" algn="l">
              <a:spcBef>
                <a:spcPts val="200"/>
              </a:spcBef>
              <a:buClr>
                <a:srgbClr val="FFFFFF"/>
              </a:buClr>
              <a:buSzPct val="100000"/>
              <a:buChar char="•"/>
              <a:defRPr sz="1800">
                <a:solidFill>
                  <a:srgbClr val="000000"/>
                </a:solidFill>
                <a:effectLst/>
              </a:defRPr>
            </a:pPr>
            <a:r>
              <a:rPr sz="3000">
                <a:solidFill>
                  <a:srgbClr val="FFFFFF"/>
                </a:solidFill>
                <a:effectLst>
                  <a:outerShdw sx="100000" sy="100000" kx="0" ky="0" algn="b" rotWithShape="0" blurRad="38100" dist="64529" dir="2700000">
                    <a:srgbClr val="000000">
                      <a:alpha val="48275"/>
                    </a:srgbClr>
                  </a:outerShdw>
                </a:effectLst>
              </a:rPr>
              <a:t>Our personal beliefs and values are an integral part of our personal points of view and we dismiss anything that weakens them.</a:t>
            </a:r>
            <a:endParaRPr sz="3000">
              <a:solidFill>
                <a:srgbClr val="FFFFFF"/>
              </a:solidFill>
              <a:effectLst>
                <a:outerShdw sx="100000" sy="100000" kx="0" ky="0" algn="b" rotWithShape="0" blurRad="38100" dist="64529" dir="2700000">
                  <a:srgbClr val="000000">
                    <a:alpha val="48275"/>
                  </a:srgbClr>
                </a:outerShdw>
              </a:effectLst>
            </a:endParaRPr>
          </a:p>
          <a:p>
            <a:pPr lvl="0" marL="412750" indent="-412750" algn="l">
              <a:spcBef>
                <a:spcPts val="200"/>
              </a:spcBef>
              <a:buClr>
                <a:srgbClr val="FFFFFF"/>
              </a:buClr>
              <a:buSzPct val="100000"/>
              <a:buChar char="•"/>
              <a:defRPr sz="1800">
                <a:solidFill>
                  <a:srgbClr val="000000"/>
                </a:solidFill>
                <a:effectLst/>
              </a:defRPr>
            </a:pPr>
            <a:r>
              <a:rPr sz="3000">
                <a:solidFill>
                  <a:srgbClr val="FFFFFF"/>
                </a:solidFill>
                <a:effectLst>
                  <a:outerShdw sx="100000" sy="100000" kx="0" ky="0" algn="b" rotWithShape="0" blurRad="38100" dist="64529" dir="2700000">
                    <a:srgbClr val="000000">
                      <a:alpha val="48275"/>
                    </a:srgbClr>
                  </a:outerShdw>
                </a:effectLst>
              </a:rPr>
              <a:t>Consider the view of others.</a:t>
            </a:r>
            <a:endParaRPr sz="3000">
              <a:solidFill>
                <a:srgbClr val="FFFFFF"/>
              </a:solidFill>
              <a:effectLst>
                <a:outerShdw sx="100000" sy="100000" kx="0" ky="0" algn="b" rotWithShape="0" blurRad="38100" dist="64529" dir="2700000">
                  <a:srgbClr val="000000">
                    <a:alpha val="48275"/>
                  </a:srgbClr>
                </a:outerShdw>
              </a:effectLst>
            </a:endParaRPr>
          </a:p>
          <a:p>
            <a:pPr lvl="0" marL="412750" indent="-412750" algn="l">
              <a:buClr>
                <a:srgbClr val="FFFFFF"/>
              </a:buClr>
              <a:buSzPct val="100000"/>
              <a:buChar char="•"/>
              <a:defRPr sz="1800">
                <a:solidFill>
                  <a:srgbClr val="000000"/>
                </a:solidFill>
                <a:effectLst/>
              </a:defRPr>
            </a:pPr>
            <a:r>
              <a:rPr sz="3000">
                <a:solidFill>
                  <a:srgbClr val="FFFFFF"/>
                </a:solidFill>
                <a:effectLst>
                  <a:outerShdw sx="100000" sy="100000" kx="0" ky="0" algn="b" rotWithShape="0" blurRad="38100" dist="64529" dir="2700000">
                    <a:srgbClr val="000000">
                      <a:alpha val="48275"/>
                    </a:srgbClr>
                  </a:outerShdw>
                </a:effectLst>
              </a:rPr>
              <a:t>Be curious about others’ point of views and the reasons why they hold them.</a:t>
            </a:r>
          </a:p>
        </p:txBody>
      </p:sp>
      <p:sp>
        <p:nvSpPr>
          <p:cNvPr id="160" name="Shape 160"/>
          <p:cNvSpPr/>
          <p:nvPr/>
        </p:nvSpPr>
        <p:spPr>
          <a:xfrm>
            <a:off x="38100" y="0"/>
            <a:ext cx="9055100" cy="146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buClr>
                <a:srgbClr val="0085CC"/>
              </a:buClr>
              <a:defRPr b="1" sz="4800">
                <a:uFill>
                  <a:solidFill>
                    <a:srgbClr val="FFFFFF"/>
                  </a:solidFill>
                </a:uFill>
                <a:latin typeface="Helvetica Neue"/>
                <a:ea typeface="Helvetica Neue"/>
                <a:cs typeface="Helvetica Neue"/>
                <a:sym typeface="Helvetica Neue"/>
              </a:defRPr>
            </a:lvl1pPr>
          </a:lstStyle>
          <a:p>
            <a:pPr lvl="0">
              <a:defRPr b="0" sz="1800">
                <a:solidFill>
                  <a:srgbClr val="000000"/>
                </a:solidFill>
                <a:effectLst/>
                <a:uFillTx/>
              </a:defRPr>
            </a:pPr>
            <a:r>
              <a:rPr b="1" sz="4800">
                <a:solidFill>
                  <a:srgbClr val="FFFFFF"/>
                </a:solidFill>
                <a:effectLst>
                  <a:outerShdw sx="100000" sy="100000" kx="0" ky="0" algn="b" rotWithShape="0" blurRad="38100" dist="64529" dir="2700000">
                    <a:srgbClr val="000000">
                      <a:alpha val="48275"/>
                    </a:srgbClr>
                  </a:outerShdw>
                </a:effectLst>
                <a:uFill>
                  <a:solidFill>
                    <a:srgbClr val="FFFFFF"/>
                  </a:solidFill>
                </a:uFill>
              </a:rPr>
              <a:t>Attachment to Personal Beliefs and Values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wipe(left)" transition="in">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59">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5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5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5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5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2"/>
      <p:bldP build="whole" bldLvl="1" animBg="1" rev="0" advAuto="0" spid="160"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2349500" y="236537"/>
            <a:ext cx="4445000" cy="1143001"/>
          </a:xfrm>
          <a:prstGeom prst="rect">
            <a:avLst/>
          </a:prstGeom>
          <a:ln>
            <a:round/>
          </a:ln>
        </p:spPr>
        <p:txBody>
          <a:bodyPr>
            <a:normAutofit fontScale="100000" lnSpcReduction="0"/>
          </a:bodyPr>
          <a:lstStyle>
            <a:lvl1pPr algn="ctr">
              <a:defRPr>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Distractions</a:t>
            </a:r>
          </a:p>
        </p:txBody>
      </p:sp>
      <p:sp>
        <p:nvSpPr>
          <p:cNvPr id="165" name="Shape 165"/>
          <p:cNvSpPr/>
          <p:nvPr>
            <p:ph type="body" idx="1"/>
          </p:nvPr>
        </p:nvSpPr>
        <p:spPr>
          <a:xfrm>
            <a:off x="457200" y="2108199"/>
            <a:ext cx="8229600" cy="2628901"/>
          </a:xfrm>
          <a:prstGeom prst="rect">
            <a:avLst/>
          </a:prstGeom>
          <a:ln>
            <a:round/>
          </a:ln>
        </p:spPr>
        <p:txBody>
          <a:bodyPr lIns="0" tIns="0" rIns="0" bIns="0" anchor="t">
            <a:normAutofit fontScale="100000" lnSpcReduction="0"/>
          </a:bodyPr>
          <a:lstStyle/>
          <a:p>
            <a:pPr lvl="0" marL="222884" indent="-222884" defTabSz="297179">
              <a:lnSpc>
                <a:spcPct val="90000"/>
              </a:lnSpc>
              <a:spcBef>
                <a:spcPts val="1900"/>
              </a:spcBef>
              <a:buSzPct val="100000"/>
              <a:buFont typeface="Arial"/>
              <a:buChar char="•"/>
              <a:defRPr sz="1800">
                <a:solidFill>
                  <a:srgbClr val="000000"/>
                </a:solidFill>
                <a:effectLst/>
              </a:defRPr>
            </a:pPr>
            <a:r>
              <a:rPr sz="4160">
                <a:solidFill>
                  <a:srgbClr val="FFFFFF"/>
                </a:solidFill>
                <a:effectLst>
                  <a:outerShdw sx="100000" sy="100000" kx="0" ky="0" algn="b" rotWithShape="0" blurRad="33020" dist="24765" dir="5400000">
                    <a:srgbClr val="000000"/>
                  </a:outerShdw>
                </a:effectLst>
                <a:uFill>
                  <a:solidFill>
                    <a:srgbClr val="FFFFFF"/>
                  </a:solidFill>
                </a:uFill>
              </a:rPr>
              <a:t>We get distracted by what is going on both outside and inside.</a:t>
            </a:r>
            <a:endParaRPr sz="4160">
              <a:solidFill>
                <a:srgbClr val="FFFFFF"/>
              </a:solidFill>
              <a:effectLst>
                <a:outerShdw sx="100000" sy="100000" kx="0" ky="0" algn="b" rotWithShape="0" blurRad="33020" dist="24765" dir="5400000">
                  <a:srgbClr val="000000"/>
                </a:outerShdw>
              </a:effectLst>
              <a:uFill>
                <a:solidFill>
                  <a:srgbClr val="FFFFFF"/>
                </a:solidFill>
              </a:uFill>
            </a:endParaRPr>
          </a:p>
          <a:p>
            <a:pPr lvl="0" marL="222884" indent="-222884" defTabSz="297179">
              <a:lnSpc>
                <a:spcPct val="90000"/>
              </a:lnSpc>
              <a:spcBef>
                <a:spcPts val="1900"/>
              </a:spcBef>
              <a:buSzPct val="100000"/>
              <a:buFont typeface="Arial"/>
              <a:buChar char="•"/>
              <a:defRPr sz="1800">
                <a:solidFill>
                  <a:srgbClr val="000000"/>
                </a:solidFill>
                <a:effectLst/>
              </a:defRPr>
            </a:pPr>
            <a:r>
              <a:rPr sz="4160">
                <a:solidFill>
                  <a:srgbClr val="FFFFFF"/>
                </a:solidFill>
                <a:effectLst>
                  <a:outerShdw sx="100000" sy="100000" kx="0" ky="0" algn="b" rotWithShape="0" blurRad="33020" dist="24765" dir="5400000">
                    <a:srgbClr val="000000"/>
                  </a:outerShdw>
                </a:effectLst>
                <a:uFill>
                  <a:solidFill>
                    <a:srgbClr val="FFFFFF"/>
                  </a:solidFill>
                </a:uFill>
              </a:rPr>
              <a:t>What are some examples of distractions?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wipe(left)" transition="in">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65">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6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6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2"/>
      <p:bldP build="whole" bldLvl="1" animBg="1" rev="0" advAuto="0" spid="164"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1016000" y="274637"/>
            <a:ext cx="7112000" cy="1143001"/>
          </a:xfrm>
          <a:prstGeom prst="rect">
            <a:avLst/>
          </a:prstGeom>
          <a:ln>
            <a:round/>
          </a:ln>
        </p:spPr>
        <p:txBody>
          <a:bodyPr/>
          <a:lstStyle>
            <a:lvl1pPr algn="ctr">
              <a:defRPr>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Overcoming the Barriers</a:t>
            </a:r>
          </a:p>
        </p:txBody>
      </p:sp>
      <p:sp>
        <p:nvSpPr>
          <p:cNvPr id="170" name="Shape 170"/>
          <p:cNvSpPr/>
          <p:nvPr>
            <p:ph type="body" idx="1"/>
          </p:nvPr>
        </p:nvSpPr>
        <p:spPr>
          <a:xfrm>
            <a:off x="476250" y="1460500"/>
            <a:ext cx="8191500" cy="5219700"/>
          </a:xfrm>
          <a:prstGeom prst="rect">
            <a:avLst/>
          </a:prstGeom>
          <a:ln>
            <a:round/>
          </a:ln>
        </p:spPr>
        <p:txBody>
          <a:bodyPr anchor="t"/>
          <a:lstStyle/>
          <a:p>
            <a:pPr lvl="0" marL="342900" indent="-342900" defTabSz="457200">
              <a:spcBef>
                <a:spcPts val="1800"/>
              </a:spcBef>
              <a:buClr>
                <a:srgbClr val="FFFFFF"/>
              </a:buClr>
              <a:buSzPct val="100000"/>
              <a:buChar char="•"/>
              <a:defRPr sz="1800">
                <a:solidFill>
                  <a:srgbClr val="000000"/>
                </a:solidFill>
                <a:effectLst/>
              </a:defRPr>
            </a:pPr>
            <a:r>
              <a:rPr sz="3200">
                <a:solidFill>
                  <a:srgbClr val="FFFFFF"/>
                </a:solidFill>
                <a:effectLst>
                  <a:outerShdw sx="100000" sy="100000" kx="0" ky="0" algn="b" rotWithShape="0" blurRad="50800" dist="38100" dir="5400000">
                    <a:srgbClr val="000000"/>
                  </a:outerShdw>
                </a:effectLst>
                <a:uFill>
                  <a:solidFill>
                    <a:srgbClr val="FFFFFF"/>
                  </a:solidFill>
                </a:uFill>
              </a:rPr>
              <a:t>When you find yourself getting distracted internally or externally, pay attention by refocusing.</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spcBef>
                <a:spcPts val="1800"/>
              </a:spcBef>
              <a:buClr>
                <a:srgbClr val="FFFFFF"/>
              </a:buClr>
              <a:buSzPct val="100000"/>
              <a:buChar char="•"/>
              <a:defRPr sz="1800">
                <a:solidFill>
                  <a:srgbClr val="000000"/>
                </a:solidFill>
                <a:effectLst/>
              </a:defRPr>
            </a:pPr>
            <a:r>
              <a:rPr sz="3200">
                <a:solidFill>
                  <a:srgbClr val="FFFFFF"/>
                </a:solidFill>
                <a:effectLst>
                  <a:outerShdw sx="100000" sy="100000" kx="0" ky="0" algn="b" rotWithShape="0" blurRad="50800" dist="38100" dir="5400000">
                    <a:srgbClr val="000000"/>
                  </a:outerShdw>
                </a:effectLst>
                <a:uFill>
                  <a:solidFill>
                    <a:srgbClr val="FFFFFF"/>
                  </a:solidFill>
                </a:uFill>
              </a:rPr>
              <a:t>When you discover any attachment to your point of view, let go of it.  Become curious about others’ points of view.</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spcBef>
                <a:spcPts val="1800"/>
              </a:spcBef>
              <a:buClr>
                <a:srgbClr val="FFFFFF"/>
              </a:buClr>
              <a:buSzPct val="100000"/>
              <a:buChar char="•"/>
              <a:defRPr sz="1800">
                <a:solidFill>
                  <a:srgbClr val="000000"/>
                </a:solidFill>
                <a:effectLst/>
              </a:defRPr>
            </a:pPr>
            <a:r>
              <a:rPr sz="3200">
                <a:solidFill>
                  <a:srgbClr val="FFFFFF"/>
                </a:solidFill>
                <a:effectLst>
                  <a:outerShdw sx="100000" sy="100000" kx="0" ky="0" algn="b" rotWithShape="0" blurRad="50800" dist="38100" dir="5400000">
                    <a:srgbClr val="000000"/>
                  </a:outerShdw>
                </a:effectLst>
                <a:uFill>
                  <a:solidFill>
                    <a:srgbClr val="FFFFFF"/>
                  </a:solidFill>
                </a:uFill>
              </a:rPr>
              <a:t>When a speaker says something that is unclear, avoid misinterpretations by asking the speaker what their intent was.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wipe(left)" transition="in">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70">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7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7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7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2"/>
      <p:bldP build="whole" bldLvl="1" animBg="1" rev="0" advAuto="0" spid="169"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xfrm>
            <a:off x="12700" y="274637"/>
            <a:ext cx="9105900" cy="1143001"/>
          </a:xfrm>
          <a:prstGeom prst="rect">
            <a:avLst/>
          </a:prstGeom>
          <a:ln>
            <a:round/>
          </a:ln>
        </p:spPr>
        <p:txBody>
          <a:bodyPr>
            <a:normAutofit fontScale="100000" lnSpcReduction="0"/>
          </a:bodyPr>
          <a:lstStyle>
            <a:lvl1pPr algn="ctr" defTabSz="390143">
              <a:defRPr sz="4608">
                <a:effectLst>
                  <a:outerShdw sx="100000" sy="100000" kx="0" ky="0" algn="b" rotWithShape="0" blurRad="48768" dist="36576" dir="5400000">
                    <a:srgbClr val="000000"/>
                  </a:outerShdw>
                </a:effectLst>
                <a:latin typeface="Helvetica Neue"/>
                <a:ea typeface="Helvetica Neue"/>
                <a:cs typeface="Helvetica Neue"/>
                <a:sym typeface="Helvetica Neue"/>
              </a:defRPr>
            </a:lvl1pPr>
          </a:lstStyle>
          <a:p>
            <a:pPr lvl="0">
              <a:defRPr sz="1800">
                <a:solidFill>
                  <a:srgbClr val="000000"/>
                </a:solidFill>
                <a:effectLst/>
              </a:defRPr>
            </a:pPr>
            <a:r>
              <a:rPr sz="4608">
                <a:solidFill>
                  <a:srgbClr val="FFFFFF"/>
                </a:solidFill>
                <a:effectLst>
                  <a:outerShdw sx="100000" sy="100000" kx="0" ky="0" algn="b" rotWithShape="0" blurRad="48768" dist="36576" dir="5400000">
                    <a:srgbClr val="000000"/>
                  </a:outerShdw>
                </a:effectLst>
              </a:rPr>
              <a:t>When Appropriate, Give Feedback</a:t>
            </a:r>
          </a:p>
        </p:txBody>
      </p:sp>
      <p:sp>
        <p:nvSpPr>
          <p:cNvPr id="175" name="Shape 175"/>
          <p:cNvSpPr/>
          <p:nvPr>
            <p:ph type="body" idx="1"/>
          </p:nvPr>
        </p:nvSpPr>
        <p:spPr>
          <a:xfrm>
            <a:off x="165100" y="1409699"/>
            <a:ext cx="8801100" cy="5283201"/>
          </a:xfrm>
          <a:prstGeom prst="rect">
            <a:avLst/>
          </a:prstGeom>
          <a:ln>
            <a:round/>
          </a:ln>
        </p:spPr>
        <p:txBody>
          <a:bodyPr anchor="t">
            <a:normAutofit fontScale="100000" lnSpcReduction="0"/>
          </a:bodyPr>
          <a:lstStyle/>
          <a:p>
            <a:pPr lvl="0" marL="274320" indent="-274320" defTabSz="365760">
              <a:spcBef>
                <a:spcPts val="600"/>
              </a:spcBef>
              <a:buClr>
                <a:srgbClr val="FFFFFF"/>
              </a:buClr>
              <a:buSzPct val="100000"/>
              <a:buChar char="•"/>
              <a:defRPr sz="1800">
                <a:solidFill>
                  <a:srgbClr val="000000"/>
                </a:solidFill>
                <a:effectLst/>
              </a:defRPr>
            </a:pPr>
            <a:r>
              <a:rPr sz="3840">
                <a:solidFill>
                  <a:srgbClr val="FFFFFF"/>
                </a:solidFill>
                <a:effectLst>
                  <a:outerShdw sx="100000" sy="100000" kx="0" ky="0" algn="b" rotWithShape="0" blurRad="40640" dist="30480" dir="5400000">
                    <a:srgbClr val="000000"/>
                  </a:outerShdw>
                </a:effectLst>
                <a:uFill>
                  <a:solidFill>
                    <a:srgbClr val="FFFFFF"/>
                  </a:solidFill>
                </a:uFill>
              </a:rPr>
              <a:t>Be direct and never judgmental.</a:t>
            </a:r>
            <a:endParaRPr sz="3840">
              <a:solidFill>
                <a:srgbClr val="FFFFFF"/>
              </a:solidFill>
              <a:effectLst>
                <a:outerShdw sx="100000" sy="100000" kx="0" ky="0" algn="b" rotWithShape="0" blurRad="40640" dist="30480" dir="5400000">
                  <a:srgbClr val="000000"/>
                </a:outerShdw>
              </a:effectLst>
              <a:uFill>
                <a:solidFill>
                  <a:srgbClr val="FFFFFF"/>
                </a:solidFill>
              </a:uFill>
            </a:endParaRPr>
          </a:p>
          <a:p>
            <a:pPr lvl="0" marL="274320" indent="-274320" defTabSz="365760">
              <a:spcBef>
                <a:spcPts val="600"/>
              </a:spcBef>
              <a:buClr>
                <a:srgbClr val="FFFFFF"/>
              </a:buClr>
              <a:buSzPct val="100000"/>
              <a:buChar char="•"/>
              <a:defRPr sz="1800">
                <a:solidFill>
                  <a:srgbClr val="000000"/>
                </a:solidFill>
                <a:effectLst/>
              </a:defRPr>
            </a:pPr>
            <a:r>
              <a:rPr sz="3840">
                <a:solidFill>
                  <a:srgbClr val="FFFFFF"/>
                </a:solidFill>
                <a:effectLst>
                  <a:outerShdw sx="100000" sy="100000" kx="0" ky="0" algn="b" rotWithShape="0" blurRad="40640" dist="30480" dir="5400000">
                    <a:srgbClr val="000000"/>
                  </a:outerShdw>
                </a:effectLst>
                <a:uFill>
                  <a:solidFill>
                    <a:srgbClr val="FFFFFF"/>
                  </a:solidFill>
                </a:uFill>
              </a:rPr>
              <a:t>Good news or bad, say it clear, simple,                direct and in a tactful manner.</a:t>
            </a:r>
            <a:endParaRPr sz="3840">
              <a:solidFill>
                <a:srgbClr val="FFFFFF"/>
              </a:solidFill>
              <a:effectLst>
                <a:outerShdw sx="100000" sy="100000" kx="0" ky="0" algn="b" rotWithShape="0" blurRad="40640" dist="30480" dir="5400000">
                  <a:srgbClr val="000000"/>
                </a:outerShdw>
              </a:effectLst>
              <a:uFill>
                <a:solidFill>
                  <a:srgbClr val="FFFFFF"/>
                </a:solidFill>
              </a:uFill>
            </a:endParaRPr>
          </a:p>
          <a:p>
            <a:pPr lvl="0" marL="274320" indent="-274320" defTabSz="365760">
              <a:spcBef>
                <a:spcPts val="600"/>
              </a:spcBef>
              <a:buClr>
                <a:srgbClr val="FFFFFF"/>
              </a:buClr>
              <a:buSzPct val="100000"/>
              <a:buChar char="•"/>
              <a:defRPr sz="1800">
                <a:solidFill>
                  <a:srgbClr val="000000"/>
                </a:solidFill>
                <a:effectLst/>
              </a:defRPr>
            </a:pPr>
            <a:r>
              <a:rPr sz="3840">
                <a:solidFill>
                  <a:srgbClr val="FFFFFF"/>
                </a:solidFill>
                <a:effectLst>
                  <a:outerShdw sx="100000" sy="100000" kx="0" ky="0" algn="b" rotWithShape="0" blurRad="40640" dist="30480" dir="5400000">
                    <a:srgbClr val="000000"/>
                  </a:outerShdw>
                </a:effectLst>
                <a:uFill>
                  <a:solidFill>
                    <a:srgbClr val="FFFFFF"/>
                  </a:solidFill>
                </a:uFill>
              </a:rPr>
              <a:t>Involve the person in the solution.</a:t>
            </a:r>
            <a:endParaRPr sz="3840">
              <a:solidFill>
                <a:srgbClr val="FFFFFF"/>
              </a:solidFill>
              <a:effectLst>
                <a:outerShdw sx="100000" sy="100000" kx="0" ky="0" algn="b" rotWithShape="0" blurRad="40640" dist="30480" dir="5400000">
                  <a:srgbClr val="000000"/>
                </a:outerShdw>
              </a:effectLst>
              <a:uFill>
                <a:solidFill>
                  <a:srgbClr val="FFFFFF"/>
                </a:solidFill>
              </a:uFill>
            </a:endParaRPr>
          </a:p>
          <a:p>
            <a:pPr lvl="0" marL="274320" indent="-274320" defTabSz="365760">
              <a:spcBef>
                <a:spcPts val="600"/>
              </a:spcBef>
              <a:buClr>
                <a:srgbClr val="FFFFFF"/>
              </a:buClr>
              <a:buSzPct val="100000"/>
              <a:buChar char="•"/>
              <a:defRPr sz="1800">
                <a:solidFill>
                  <a:srgbClr val="000000"/>
                </a:solidFill>
                <a:effectLst/>
              </a:defRPr>
            </a:pPr>
            <a:r>
              <a:rPr sz="3840">
                <a:solidFill>
                  <a:srgbClr val="FFFFFF"/>
                </a:solidFill>
                <a:effectLst>
                  <a:outerShdw sx="100000" sy="100000" kx="0" ky="0" algn="b" rotWithShape="0" blurRad="40640" dist="30480" dir="5400000">
                    <a:srgbClr val="000000"/>
                  </a:outerShdw>
                </a:effectLst>
                <a:uFill>
                  <a:solidFill>
                    <a:srgbClr val="FFFFFF"/>
                  </a:solidFill>
                </a:uFill>
              </a:rPr>
              <a:t>Refrain from the words “but”, “never”, “should”, “must” or “always”.</a:t>
            </a:r>
            <a:endParaRPr sz="3840">
              <a:solidFill>
                <a:srgbClr val="FFFFFF"/>
              </a:solidFill>
              <a:effectLst>
                <a:outerShdw sx="100000" sy="100000" kx="0" ky="0" algn="b" rotWithShape="0" blurRad="40640" dist="30480" dir="5400000">
                  <a:srgbClr val="000000"/>
                </a:outerShdw>
              </a:effectLst>
              <a:uFill>
                <a:solidFill>
                  <a:srgbClr val="FFFFFF"/>
                </a:solidFill>
              </a:uFill>
            </a:endParaRPr>
          </a:p>
          <a:p>
            <a:pPr lvl="0" marL="274320" indent="-274320" defTabSz="365760">
              <a:spcBef>
                <a:spcPts val="600"/>
              </a:spcBef>
              <a:buClr>
                <a:srgbClr val="FFFFFF"/>
              </a:buClr>
              <a:buSzPct val="100000"/>
              <a:buChar char="•"/>
              <a:defRPr sz="1800">
                <a:solidFill>
                  <a:srgbClr val="000000"/>
                </a:solidFill>
                <a:effectLst/>
              </a:defRPr>
            </a:pPr>
            <a:r>
              <a:rPr sz="3840">
                <a:solidFill>
                  <a:srgbClr val="FFFFFF"/>
                </a:solidFill>
                <a:effectLst>
                  <a:outerShdw sx="100000" sy="100000" kx="0" ky="0" algn="b" rotWithShape="0" blurRad="40640" dist="30480" dir="5400000">
                    <a:srgbClr val="000000"/>
                  </a:outerShdw>
                </a:effectLst>
                <a:uFill>
                  <a:solidFill>
                    <a:srgbClr val="FFFFFF"/>
                  </a:solidFill>
                </a:uFill>
              </a:rPr>
              <a:t>Respect them enough to thank them for taking the time to explain their situation.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wipe(left)" transition="in">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75">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7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7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7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7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2" fill="hold">
                                  <p:stCondLst>
                                    <p:cond delay="0"/>
                                  </p:stCondLst>
                                  <p:iterate type="el" backwards="0">
                                    <p:tmAbs val="0"/>
                                  </p:iterate>
                                  <p:childTnLst>
                                    <p:set>
                                      <p:cBhvr>
                                        <p:cTn id="29" fill="hold"/>
                                        <p:tgtEl>
                                          <p:spTgt spid="17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5" grpId="2"/>
      <p:bldP build="whole" bldLvl="1" animBg="1" rev="0" advAuto="0" spid="17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2260600" y="236537"/>
            <a:ext cx="4610100" cy="1143001"/>
          </a:xfrm>
          <a:prstGeom prst="rect">
            <a:avLst/>
          </a:prstGeom>
          <a:ln>
            <a:round/>
          </a:ln>
        </p:spPr>
        <p:txBody>
          <a:bodyPr/>
          <a:lstStyle>
            <a:lvl1pPr algn="ctr">
              <a:defRPr>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Best Practices</a:t>
            </a:r>
          </a:p>
        </p:txBody>
      </p:sp>
      <p:sp>
        <p:nvSpPr>
          <p:cNvPr id="180" name="Shape 180"/>
          <p:cNvSpPr/>
          <p:nvPr>
            <p:ph type="body" idx="1"/>
          </p:nvPr>
        </p:nvSpPr>
        <p:spPr>
          <a:xfrm>
            <a:off x="241300" y="1320799"/>
            <a:ext cx="8648700" cy="5245101"/>
          </a:xfrm>
          <a:prstGeom prst="rect">
            <a:avLst/>
          </a:prstGeom>
          <a:ln>
            <a:round/>
          </a:ln>
        </p:spPr>
        <p:txBody>
          <a:bodyPr>
            <a:normAutofit fontScale="100000" lnSpcReduction="0"/>
          </a:bodyPr>
          <a:lstStyle/>
          <a:p>
            <a:pPr lvl="0" marL="260604" indent="-260604" defTabSz="347472">
              <a:spcBef>
                <a:spcPts val="500"/>
              </a:spcBef>
              <a:buClr>
                <a:srgbClr val="FFFFFF"/>
              </a:buClr>
              <a:buSzPct val="100000"/>
              <a:buFont typeface="Arial"/>
              <a:buChar char="•"/>
              <a:defRPr sz="1800">
                <a:solidFill>
                  <a:srgbClr val="000000"/>
                </a:solidFill>
                <a:effectLst/>
              </a:defRPr>
            </a:pPr>
            <a:r>
              <a:rPr sz="3648">
                <a:solidFill>
                  <a:srgbClr val="FFFFFF"/>
                </a:solidFill>
                <a:effectLst>
                  <a:outerShdw sx="100000" sy="100000" kx="0" ky="0" algn="b" rotWithShape="0" blurRad="38608" dist="28956" dir="5400000">
                    <a:srgbClr val="000000"/>
                  </a:outerShdw>
                </a:effectLst>
                <a:uFill>
                  <a:solidFill>
                    <a:srgbClr val="FFFFFF"/>
                  </a:solidFill>
                </a:uFill>
              </a:rPr>
              <a:t>Make a habit of not interrupting the person when they are speaking.</a:t>
            </a:r>
            <a:endParaRPr sz="3648">
              <a:solidFill>
                <a:srgbClr val="FFFFFF"/>
              </a:solidFill>
              <a:effectLst>
                <a:outerShdw sx="100000" sy="100000" kx="0" ky="0" algn="b" rotWithShape="0" blurRad="38608" dist="28956" dir="5400000">
                  <a:srgbClr val="000000"/>
                </a:outerShdw>
              </a:effectLst>
              <a:uFill>
                <a:solidFill>
                  <a:srgbClr val="FFFFFF"/>
                </a:solidFill>
              </a:uFill>
            </a:endParaRPr>
          </a:p>
          <a:p>
            <a:pPr lvl="0" marL="260604" indent="-260604" defTabSz="347472">
              <a:spcBef>
                <a:spcPts val="500"/>
              </a:spcBef>
              <a:buClr>
                <a:srgbClr val="FFFFFF"/>
              </a:buClr>
              <a:buSzPct val="100000"/>
              <a:buFont typeface="Arial"/>
              <a:buChar char="•"/>
              <a:defRPr sz="1800">
                <a:solidFill>
                  <a:srgbClr val="000000"/>
                </a:solidFill>
                <a:effectLst/>
              </a:defRPr>
            </a:pPr>
            <a:r>
              <a:rPr sz="3648">
                <a:solidFill>
                  <a:srgbClr val="FFFFFF"/>
                </a:solidFill>
                <a:effectLst>
                  <a:outerShdw sx="100000" sy="100000" kx="0" ky="0" algn="b" rotWithShape="0" blurRad="38608" dist="28956" dir="5400000">
                    <a:srgbClr val="000000"/>
                  </a:outerShdw>
                </a:effectLst>
                <a:uFill>
                  <a:solidFill>
                    <a:srgbClr val="FFFFFF"/>
                  </a:solidFill>
                </a:uFill>
              </a:rPr>
              <a:t>Ask probing questions, this also means you are actively listening.</a:t>
            </a:r>
            <a:endParaRPr sz="3648">
              <a:solidFill>
                <a:srgbClr val="FFFFFF"/>
              </a:solidFill>
              <a:effectLst>
                <a:outerShdw sx="100000" sy="100000" kx="0" ky="0" algn="b" rotWithShape="0" blurRad="38608" dist="28956" dir="5400000">
                  <a:srgbClr val="000000"/>
                </a:outerShdw>
              </a:effectLst>
              <a:uFill>
                <a:solidFill>
                  <a:srgbClr val="FFFFFF"/>
                </a:solidFill>
              </a:uFill>
            </a:endParaRPr>
          </a:p>
          <a:p>
            <a:pPr lvl="0" marL="260604" indent="-260604" defTabSz="347472">
              <a:spcBef>
                <a:spcPts val="500"/>
              </a:spcBef>
              <a:buClr>
                <a:srgbClr val="FFFFFF"/>
              </a:buClr>
              <a:buSzPct val="100000"/>
              <a:buFont typeface="Arial"/>
              <a:buChar char="•"/>
              <a:defRPr sz="1800">
                <a:solidFill>
                  <a:srgbClr val="000000"/>
                </a:solidFill>
                <a:effectLst/>
              </a:defRPr>
            </a:pPr>
            <a:r>
              <a:rPr sz="3648">
                <a:solidFill>
                  <a:srgbClr val="FFFFFF"/>
                </a:solidFill>
                <a:effectLst>
                  <a:outerShdw sx="100000" sy="100000" kx="0" ky="0" algn="b" rotWithShape="0" blurRad="38608" dist="28956" dir="5400000">
                    <a:srgbClr val="000000"/>
                  </a:outerShdw>
                </a:effectLst>
                <a:uFill>
                  <a:solidFill>
                    <a:srgbClr val="FFFFFF"/>
                  </a:solidFill>
                </a:uFill>
              </a:rPr>
              <a:t>Try to acknowledge that you are listening.</a:t>
            </a:r>
            <a:endParaRPr sz="3648">
              <a:solidFill>
                <a:srgbClr val="FFFFFF"/>
              </a:solidFill>
              <a:effectLst>
                <a:outerShdw sx="100000" sy="100000" kx="0" ky="0" algn="b" rotWithShape="0" blurRad="38608" dist="28956" dir="5400000">
                  <a:srgbClr val="000000"/>
                </a:outerShdw>
              </a:effectLst>
              <a:uFill>
                <a:solidFill>
                  <a:srgbClr val="FFFFFF"/>
                </a:solidFill>
              </a:uFill>
            </a:endParaRPr>
          </a:p>
          <a:p>
            <a:pPr lvl="0" marL="260604" indent="-260604" defTabSz="347472">
              <a:spcBef>
                <a:spcPts val="500"/>
              </a:spcBef>
              <a:buClr>
                <a:srgbClr val="FFFFFF"/>
              </a:buClr>
              <a:buSzPct val="100000"/>
              <a:buFont typeface="Arial"/>
              <a:buChar char="•"/>
              <a:defRPr sz="1800">
                <a:solidFill>
                  <a:srgbClr val="000000"/>
                </a:solidFill>
                <a:effectLst/>
              </a:defRPr>
            </a:pPr>
            <a:r>
              <a:rPr sz="3648">
                <a:solidFill>
                  <a:srgbClr val="FFFFFF"/>
                </a:solidFill>
                <a:effectLst>
                  <a:outerShdw sx="100000" sy="100000" kx="0" ky="0" algn="b" rotWithShape="0" blurRad="38608" dist="28956" dir="5400000">
                    <a:srgbClr val="000000"/>
                  </a:outerShdw>
                </a:effectLst>
                <a:uFill>
                  <a:solidFill>
                    <a:srgbClr val="FFFFFF"/>
                  </a:solidFill>
                </a:uFill>
              </a:rPr>
              <a:t>Summarize/reframe what you have heard.</a:t>
            </a:r>
            <a:endParaRPr sz="3648">
              <a:solidFill>
                <a:srgbClr val="FFFFFF"/>
              </a:solidFill>
              <a:effectLst>
                <a:outerShdw sx="100000" sy="100000" kx="0" ky="0" algn="b" rotWithShape="0" blurRad="38608" dist="28956" dir="5400000">
                  <a:srgbClr val="000000"/>
                </a:outerShdw>
              </a:effectLst>
              <a:uFill>
                <a:solidFill>
                  <a:srgbClr val="FFFFFF"/>
                </a:solidFill>
              </a:uFill>
            </a:endParaRPr>
          </a:p>
          <a:p>
            <a:pPr lvl="0" marL="260604" indent="-260604" defTabSz="347472">
              <a:spcBef>
                <a:spcPts val="500"/>
              </a:spcBef>
              <a:buClr>
                <a:srgbClr val="FFFFFF"/>
              </a:buClr>
              <a:buSzPct val="100000"/>
              <a:buFont typeface="Arial"/>
              <a:buChar char="•"/>
              <a:defRPr sz="1800">
                <a:solidFill>
                  <a:srgbClr val="000000"/>
                </a:solidFill>
                <a:effectLst/>
              </a:defRPr>
            </a:pPr>
            <a:r>
              <a:rPr sz="3648">
                <a:solidFill>
                  <a:srgbClr val="FFFFFF"/>
                </a:solidFill>
                <a:effectLst>
                  <a:outerShdw sx="100000" sy="100000" kx="0" ky="0" algn="b" rotWithShape="0" blurRad="38608" dist="28956" dir="5400000">
                    <a:srgbClr val="000000"/>
                  </a:outerShdw>
                </a:effectLst>
                <a:uFill>
                  <a:solidFill>
                    <a:srgbClr val="FFFFFF"/>
                  </a:solidFill>
                </a:uFill>
              </a:rPr>
              <a:t>Maintain eye contact.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wipe(left)" transition="in">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80">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8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8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8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8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2" fill="hold">
                                  <p:stCondLst>
                                    <p:cond delay="0"/>
                                  </p:stCondLst>
                                  <p:iterate type="el" backwards="0">
                                    <p:tmAbs val="0"/>
                                  </p:iterate>
                                  <p:childTnLst>
                                    <p:set>
                                      <p:cBhvr>
                                        <p:cTn id="29" fill="hold"/>
                                        <p:tgtEl>
                                          <p:spTgt spid="18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0" grpId="2"/>
      <p:bldP build="whole" bldLvl="1" animBg="1" rev="0" advAuto="0" spid="179"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1397000" y="-4763"/>
            <a:ext cx="6337300" cy="749301"/>
          </a:xfrm>
          <a:prstGeom prst="rect">
            <a:avLst/>
          </a:prstGeom>
          <a:ln>
            <a:round/>
          </a:ln>
        </p:spPr>
        <p:txBody>
          <a:bodyPr/>
          <a:lstStyle>
            <a:lvl1pPr algn="ctr">
              <a:defRPr sz="4800">
                <a:latin typeface="Helvetica Neue"/>
                <a:ea typeface="Helvetica Neue"/>
                <a:cs typeface="Helvetica Neue"/>
                <a:sym typeface="Helvetica Neue"/>
              </a:defRPr>
            </a:lvl1pPr>
          </a:lstStyle>
          <a:p>
            <a:pPr lvl="0">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rPr>
              <a:t>How do we Reframe?</a:t>
            </a:r>
          </a:p>
        </p:txBody>
      </p:sp>
      <p:sp>
        <p:nvSpPr>
          <p:cNvPr id="185" name="Shape 185"/>
          <p:cNvSpPr/>
          <p:nvPr>
            <p:ph type="body" idx="1"/>
          </p:nvPr>
        </p:nvSpPr>
        <p:spPr>
          <a:xfrm>
            <a:off x="457200" y="898314"/>
            <a:ext cx="8229600" cy="5702301"/>
          </a:xfrm>
          <a:prstGeom prst="rect">
            <a:avLst/>
          </a:prstGeom>
          <a:ln>
            <a:round/>
          </a:ln>
        </p:spPr>
        <p:txBody>
          <a:bodyPr anchor="t">
            <a:normAutofit fontScale="100000" lnSpcReduction="0"/>
          </a:bodyPr>
          <a:lstStyle/>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Eliminate blame, negative or derogatory comments.</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Use neutral language.</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Acknowledge and affirm feelings.</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Change negatives into positives.</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Avoid judgment.</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Emphasize common ground.</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Emphasize positives.</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Highlight any conciliation.</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Add in strong feelings.</a:t>
            </a:r>
            <a:endParaRPr sz="3455">
              <a:solidFill>
                <a:srgbClr val="FFFFFF"/>
              </a:solidFill>
              <a:effectLst>
                <a:outerShdw sx="100000" sy="100000" kx="0" ky="0" algn="b" rotWithShape="0" blurRad="48768" dist="36576" dir="5400000">
                  <a:srgbClr val="000000"/>
                </a:outerShdw>
              </a:effectLst>
              <a:uFill>
                <a:solidFill>
                  <a:srgbClr val="FFFFFF"/>
                </a:solidFill>
              </a:uFill>
            </a:endParaRPr>
          </a:p>
          <a:p>
            <a:pPr lvl="0" marL="329184" indent="-329184" defTabSz="438911">
              <a:lnSpc>
                <a:spcPct val="80000"/>
              </a:lnSpc>
              <a:spcBef>
                <a:spcPts val="700"/>
              </a:spcBef>
              <a:buClr>
                <a:srgbClr val="FFFFFF"/>
              </a:buClr>
              <a:buSzPct val="100000"/>
              <a:buFont typeface="Arial"/>
              <a:buChar char="•"/>
              <a:defRPr sz="1800">
                <a:solidFill>
                  <a:srgbClr val="000000"/>
                </a:solidFill>
                <a:effectLst/>
              </a:defRPr>
            </a:pPr>
            <a:r>
              <a:rPr sz="3455">
                <a:solidFill>
                  <a:srgbClr val="FFFFFF"/>
                </a:solidFill>
                <a:effectLst>
                  <a:outerShdw sx="100000" sy="100000" kx="0" ky="0" algn="b" rotWithShape="0" blurRad="48768" dist="36576" dir="5400000">
                    <a:srgbClr val="000000"/>
                  </a:outerShdw>
                </a:effectLst>
                <a:uFill>
                  <a:solidFill>
                    <a:srgbClr val="FFFFFF"/>
                  </a:solidFill>
                </a:uFill>
              </a:rPr>
              <a:t>Avoid taking sides.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wipe(left)" transition="in">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85">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8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8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8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8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2" fill="hold">
                                  <p:stCondLst>
                                    <p:cond delay="0"/>
                                  </p:stCondLst>
                                  <p:iterate type="el" backwards="0">
                                    <p:tmAbs val="0"/>
                                  </p:iterate>
                                  <p:childTnLst>
                                    <p:set>
                                      <p:cBhvr>
                                        <p:cTn id="29" fill="hold"/>
                                        <p:tgtEl>
                                          <p:spTgt spid="18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 grpId="2" fill="hold">
                                  <p:stCondLst>
                                    <p:cond delay="0"/>
                                  </p:stCondLst>
                                  <p:iterate type="el" backwards="0">
                                    <p:tmAbs val="0"/>
                                  </p:iterate>
                                  <p:childTnLst>
                                    <p:set>
                                      <p:cBhvr>
                                        <p:cTn id="33" fill="hold"/>
                                        <p:tgtEl>
                                          <p:spTgt spid="18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 grpId="2" fill="hold">
                                  <p:stCondLst>
                                    <p:cond delay="0"/>
                                  </p:stCondLst>
                                  <p:iterate type="el" backwards="0">
                                    <p:tmAbs val="0"/>
                                  </p:iterate>
                                  <p:childTnLst>
                                    <p:set>
                                      <p:cBhvr>
                                        <p:cTn id="37" fill="hold"/>
                                        <p:tgtEl>
                                          <p:spTgt spid="185">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2" fill="hold">
                                  <p:stCondLst>
                                    <p:cond delay="0"/>
                                  </p:stCondLst>
                                  <p:iterate type="el" backwards="0">
                                    <p:tmAbs val="0"/>
                                  </p:iterate>
                                  <p:childTnLst>
                                    <p:set>
                                      <p:cBhvr>
                                        <p:cTn id="41" fill="hold"/>
                                        <p:tgtEl>
                                          <p:spTgt spid="185">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1" grpId="2" fill="hold">
                                  <p:stCondLst>
                                    <p:cond delay="0"/>
                                  </p:stCondLst>
                                  <p:iterate type="el" backwards="0">
                                    <p:tmAbs val="0"/>
                                  </p:iterate>
                                  <p:childTnLst>
                                    <p:set>
                                      <p:cBhvr>
                                        <p:cTn id="45" fill="hold"/>
                                        <p:tgtEl>
                                          <p:spTgt spid="185">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0" presetID="1" grpId="2" fill="hold">
                                  <p:stCondLst>
                                    <p:cond delay="0"/>
                                  </p:stCondLst>
                                  <p:iterate type="el" backwards="0">
                                    <p:tmAbs val="0"/>
                                  </p:iterate>
                                  <p:childTnLst>
                                    <p:set>
                                      <p:cBhvr>
                                        <p:cTn id="49" fill="hold"/>
                                        <p:tgtEl>
                                          <p:spTgt spid="185">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P build="p" bldLvl="5" animBg="1" rev="0" advAuto="0" spid="185"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1638300" y="198437"/>
            <a:ext cx="5867400" cy="863601"/>
          </a:xfrm>
          <a:prstGeom prst="rect">
            <a:avLst/>
          </a:prstGeom>
          <a:ln>
            <a:round/>
          </a:ln>
        </p:spPr>
        <p:txBody>
          <a:bodyPr/>
          <a:lstStyle>
            <a:lvl1pPr algn="ctr">
              <a:defRPr sz="4800">
                <a:latin typeface="Helvetica Neue"/>
                <a:ea typeface="Helvetica Neue"/>
                <a:cs typeface="Helvetica Neue"/>
                <a:sym typeface="Helvetica Neue"/>
              </a:defRPr>
            </a:lvl1pPr>
          </a:lstStyle>
          <a:p>
            <a:pPr lvl="0">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rPr>
              <a:t>Reframing Exercise</a:t>
            </a:r>
          </a:p>
        </p:txBody>
      </p:sp>
      <p:sp>
        <p:nvSpPr>
          <p:cNvPr id="190" name="Shape 190"/>
          <p:cNvSpPr/>
          <p:nvPr>
            <p:ph type="body" idx="1"/>
          </p:nvPr>
        </p:nvSpPr>
        <p:spPr>
          <a:xfrm>
            <a:off x="457200" y="1519238"/>
            <a:ext cx="8229600" cy="5194301"/>
          </a:xfrm>
          <a:prstGeom prst="rect">
            <a:avLst/>
          </a:prstGeom>
          <a:ln>
            <a:round/>
          </a:ln>
        </p:spPr>
        <p:txBody>
          <a:bodyPr anchor="t"/>
          <a:lstStyle/>
          <a:p>
            <a:pPr lvl="0" marL="342900" indent="-342900" defTabSz="457200">
              <a:lnSpc>
                <a:spcPct val="80000"/>
              </a:lnSpc>
              <a:spcBef>
                <a:spcPts val="2700"/>
              </a:spcBef>
              <a:buSzPct val="162162"/>
              <a:buAutoNum type="arabicPeriod" startAt="1"/>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“Bob is an idiot.  I don’t know how many times I have told him he is screwing things up.”</a:t>
            </a:r>
            <a:endParaRPr sz="296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lnSpc>
                <a:spcPct val="80000"/>
              </a:lnSpc>
              <a:spcBef>
                <a:spcPts val="2700"/>
              </a:spcBef>
              <a:buSzPct val="162162"/>
              <a:buAutoNum type="arabicPeriod" startAt="1"/>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“He is useless.  He should have never been certified.”</a:t>
            </a:r>
            <a:endParaRPr sz="296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lnSpc>
                <a:spcPct val="80000"/>
              </a:lnSpc>
              <a:spcBef>
                <a:spcPts val="2700"/>
              </a:spcBef>
              <a:buSzPct val="162162"/>
              <a:buAutoNum type="arabicPeriod" startAt="1"/>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“I am getting tired of getting a crappy feed from her.  Every time she works I go down the crapper fixing her mistakes.”</a:t>
            </a:r>
            <a:endParaRPr sz="296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lnSpc>
                <a:spcPct val="80000"/>
              </a:lnSpc>
              <a:spcBef>
                <a:spcPts val="2700"/>
              </a:spcBef>
              <a:buSzPct val="162162"/>
              <a:buAutoNum type="arabicPeriod" startAt="1"/>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“It is like he thinks he is the only one working here.”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wipe(left)" transition="in">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90">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9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9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9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9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P build="p" bldLvl="5" animBg="1" rev="0" advAuto="0" spid="190"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body" idx="1"/>
          </p:nvPr>
        </p:nvSpPr>
        <p:spPr>
          <a:xfrm>
            <a:off x="457200" y="1341438"/>
            <a:ext cx="8229600" cy="5194301"/>
          </a:xfrm>
          <a:prstGeom prst="rect">
            <a:avLst/>
          </a:prstGeom>
          <a:ln>
            <a:round/>
          </a:ln>
        </p:spPr>
        <p:txBody>
          <a:bodyPr anchor="t"/>
          <a:lstStyle/>
          <a:p>
            <a:pPr lvl="0" marL="342900" indent="-342900" defTabSz="457200">
              <a:lnSpc>
                <a:spcPct val="80000"/>
              </a:lnSpc>
              <a:spcBef>
                <a:spcPts val="3200"/>
              </a:spcBef>
              <a:buSzPct val="162162"/>
              <a:buAutoNum type="arabicPeriod" startAt="5"/>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“All day long I have to listen to his gross sounds.  It is disgusting.”</a:t>
            </a:r>
            <a:endParaRPr sz="296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lnSpc>
                <a:spcPct val="80000"/>
              </a:lnSpc>
              <a:spcBef>
                <a:spcPts val="3200"/>
              </a:spcBef>
              <a:buSzPct val="162162"/>
              <a:buAutoNum type="arabicPeriod" startAt="5"/>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“I am always doing all the work and they don’t do anything.”</a:t>
            </a:r>
            <a:endParaRPr sz="296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lnSpc>
                <a:spcPct val="80000"/>
              </a:lnSpc>
              <a:spcBef>
                <a:spcPts val="3200"/>
              </a:spcBef>
              <a:buSzPct val="162162"/>
              <a:buAutoNum type="arabicPeriod" startAt="5"/>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“I can’t believe he can sit here and say that.  He is the one always making rude comments.”</a:t>
            </a:r>
            <a:endParaRPr sz="296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lnSpc>
                <a:spcPct val="80000"/>
              </a:lnSpc>
              <a:spcBef>
                <a:spcPts val="3200"/>
              </a:spcBef>
              <a:buSzPct val="162162"/>
              <a:buAutoNum type="arabicPeriod" startAt="5"/>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“That makes sense but I am tired of her always getting her way.”</a:t>
            </a:r>
          </a:p>
        </p:txBody>
      </p:sp>
      <p:sp>
        <p:nvSpPr>
          <p:cNvPr id="195" name="Shape 195"/>
          <p:cNvSpPr/>
          <p:nvPr/>
        </p:nvSpPr>
        <p:spPr>
          <a:xfrm>
            <a:off x="1638300" y="198437"/>
            <a:ext cx="6515100" cy="863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lstStyle/>
          <a:p>
            <a:pPr lvl="0">
              <a:buClr>
                <a:srgbClr val="000000"/>
              </a:buClr>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Reframing Exercise </a:t>
            </a:r>
            <a:r>
              <a:rPr sz="12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cont...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9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9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2" fill="hold">
                                  <p:stCondLst>
                                    <p:cond delay="0"/>
                                  </p:stCondLst>
                                  <p:iterate type="el" backwards="0">
                                    <p:tmAbs val="0"/>
                                  </p:iterate>
                                  <p:childTnLst>
                                    <p:set>
                                      <p:cBhvr>
                                        <p:cTn id="24" fill="hold"/>
                                        <p:tgtEl>
                                          <p:spTgt spid="195"/>
                                        </p:tgtEl>
                                        <p:attrNameLst>
                                          <p:attrName>style.visibility</p:attrName>
                                        </p:attrNameLst>
                                      </p:cBhvr>
                                      <p:to>
                                        <p:strVal val="visible"/>
                                      </p:to>
                                    </p:set>
                                    <p:animEffect filter="wipe(left)" transition="in">
                                      <p:cBhvr>
                                        <p:cTn id="25"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4" grpId="1"/>
      <p:bldP build="whole" bldLvl="1" animBg="1" rev="0" advAuto="0" spid="195"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body" idx="1"/>
          </p:nvPr>
        </p:nvSpPr>
        <p:spPr>
          <a:xfrm>
            <a:off x="457200" y="2522538"/>
            <a:ext cx="8229600" cy="2006601"/>
          </a:xfrm>
          <a:prstGeom prst="rect">
            <a:avLst/>
          </a:prstGeom>
          <a:ln>
            <a:round/>
          </a:ln>
        </p:spPr>
        <p:txBody>
          <a:bodyPr anchor="t"/>
          <a:lstStyle/>
          <a:p>
            <a:pPr lvl="0" marL="342900" indent="-342900" defTabSz="457200">
              <a:lnSpc>
                <a:spcPct val="80000"/>
              </a:lnSpc>
              <a:spcBef>
                <a:spcPts val="3200"/>
              </a:spcBef>
              <a:buSzPct val="162162"/>
              <a:buAutoNum type="arabicPeriod" startAt="9"/>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“Really?  Did she just say that out loud?  She is being ridiculous.”</a:t>
            </a:r>
            <a:endParaRPr sz="296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defTabSz="457200">
              <a:lnSpc>
                <a:spcPct val="80000"/>
              </a:lnSpc>
              <a:spcBef>
                <a:spcPts val="3200"/>
              </a:spcBef>
              <a:buSzPct val="162162"/>
              <a:buAutoNum type="arabicPeriod" startAt="9"/>
              <a:defRPr sz="1800">
                <a:solidFill>
                  <a:srgbClr val="000000"/>
                </a:solidFill>
                <a:effectLst/>
              </a:defRPr>
            </a:pPr>
            <a:r>
              <a:rPr sz="2960">
                <a:solidFill>
                  <a:srgbClr val="FFFFFF"/>
                </a:solidFill>
                <a:effectLst>
                  <a:outerShdw sx="100000" sy="100000" kx="0" ky="0" algn="b" rotWithShape="0" blurRad="50800" dist="38100" dir="5400000">
                    <a:srgbClr val="000000"/>
                  </a:outerShdw>
                </a:effectLst>
                <a:uFill>
                  <a:solidFill>
                    <a:srgbClr val="FFFFFF"/>
                  </a:solidFill>
                </a:uFill>
              </a:rPr>
              <a:t>“His eau de Cologne stinks.”</a:t>
            </a:r>
          </a:p>
        </p:txBody>
      </p:sp>
      <p:pic>
        <p:nvPicPr>
          <p:cNvPr id="200" name="PEPE-LE-PEW.png"/>
          <p:cNvPicPr/>
          <p:nvPr/>
        </p:nvPicPr>
        <p:blipFill>
          <a:blip r:embed="rId3">
            <a:extLst/>
          </a:blip>
          <a:stretch>
            <a:fillRect/>
          </a:stretch>
        </p:blipFill>
        <p:spPr>
          <a:xfrm>
            <a:off x="5620350" y="3728984"/>
            <a:ext cx="2820227" cy="2153859"/>
          </a:xfrm>
          <a:prstGeom prst="rect">
            <a:avLst/>
          </a:prstGeom>
          <a:ln w="12700">
            <a:miter lim="400000"/>
          </a:ln>
        </p:spPr>
      </p:pic>
      <p:sp>
        <p:nvSpPr>
          <p:cNvPr id="201" name="Shape 201"/>
          <p:cNvSpPr/>
          <p:nvPr/>
        </p:nvSpPr>
        <p:spPr>
          <a:xfrm>
            <a:off x="1638300" y="198437"/>
            <a:ext cx="6515100" cy="863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lstStyle/>
          <a:p>
            <a:pPr lvl="0">
              <a:buClr>
                <a:srgbClr val="000000"/>
              </a:buClr>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Reframing Exercise </a:t>
            </a:r>
            <a:r>
              <a:rPr sz="12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cont...</a:t>
            </a:r>
          </a:p>
        </p:txBody>
      </p:sp>
      <p:sp>
        <p:nvSpPr>
          <p:cNvPr id="202" name="Shape 202"/>
          <p:cNvSpPr/>
          <p:nvPr/>
        </p:nvSpPr>
        <p:spPr>
          <a:xfrm>
            <a:off x="5488063" y="5638800"/>
            <a:ext cx="2222501" cy="1016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i="1" sz="3100">
                <a:latin typeface="Helvetica"/>
                <a:ea typeface="Helvetica"/>
                <a:cs typeface="Helvetica"/>
                <a:sym typeface="Helvetica"/>
              </a:defRPr>
            </a:lvl1pPr>
          </a:lstStyle>
          <a:p>
            <a:pPr lvl="0">
              <a:defRPr i="0" sz="1800">
                <a:solidFill>
                  <a:srgbClr val="000000"/>
                </a:solidFill>
                <a:effectLst/>
              </a:defRPr>
            </a:pPr>
            <a:r>
              <a:rPr i="1" sz="3100">
                <a:solidFill>
                  <a:srgbClr val="FFFFFF"/>
                </a:solidFill>
                <a:effectLst>
                  <a:outerShdw sx="100000" sy="100000" kx="0" ky="0" algn="b" rotWithShape="0" blurRad="38100" dist="64529" dir="2700000">
                    <a:srgbClr val="000000">
                      <a:alpha val="48275"/>
                    </a:srgbClr>
                  </a:outerShdw>
                </a:effectLst>
              </a:rPr>
              <a:t>Garth LePew</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wipe(left)" transition="i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99">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9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99">
                                            <p:txEl>
                                              <p:pRg st="1" end="1"/>
                                            </p:txEl>
                                          </p:spTgt>
                                        </p:tgtEl>
                                        <p:attrNameLst>
                                          <p:attrName>style.visibility</p:attrName>
                                        </p:attrNameLst>
                                      </p:cBhvr>
                                      <p:to>
                                        <p:strVal val="visible"/>
                                      </p:to>
                                    </p:set>
                                  </p:childTnLst>
                                </p:cTn>
                              </p:par>
                            </p:childTnLst>
                          </p:cTn>
                        </p:par>
                        <p:par>
                          <p:cTn id="18" fill="hold">
                            <p:stCondLst>
                              <p:cond delay="0"/>
                            </p:stCondLst>
                            <p:childTnLst>
                              <p:par>
                                <p:cTn id="19" nodeType="afterEffect" presetClass="entr" presetSubtype="0" presetID="10" grpId="3" fill="hold">
                                  <p:stCondLst>
                                    <p:cond delay="0"/>
                                  </p:stCondLst>
                                  <p:iterate type="el" backwards="0">
                                    <p:tmAbs val="0"/>
                                  </p:iterate>
                                  <p:childTnLst>
                                    <p:set>
                                      <p:cBhvr>
                                        <p:cTn id="20" fill="hold"/>
                                        <p:tgtEl>
                                          <p:spTgt spid="200"/>
                                        </p:tgtEl>
                                        <p:attrNameLst>
                                          <p:attrName>style.visibility</p:attrName>
                                        </p:attrNameLst>
                                      </p:cBhvr>
                                      <p:to>
                                        <p:strVal val="visible"/>
                                      </p:to>
                                    </p:set>
                                    <p:animEffect filter="fade" transition="in">
                                      <p:cBhvr>
                                        <p:cTn id="21" dur="1500"/>
                                        <p:tgtEl>
                                          <p:spTgt spid="200"/>
                                        </p:tgtEl>
                                      </p:cBhvr>
                                    </p:animEffect>
                                  </p:childTnLst>
                                </p:cTn>
                              </p:par>
                            </p:childTnLst>
                          </p:cTn>
                        </p:par>
                        <p:par>
                          <p:cTn id="22" fill="hold">
                            <p:stCondLst>
                              <p:cond delay="1500"/>
                            </p:stCondLst>
                            <p:childTnLst>
                              <p:par>
                                <p:cTn id="23" nodeType="afterEffect" presetClass="entr" presetSubtype="0" presetID="10" grpId="4" fill="hold">
                                  <p:stCondLst>
                                    <p:cond delay="0"/>
                                  </p:stCondLst>
                                  <p:iterate type="el" backwards="0">
                                    <p:tmAbs val="0"/>
                                  </p:iterate>
                                  <p:childTnLst>
                                    <p:set>
                                      <p:cBhvr>
                                        <p:cTn id="24" fill="hold"/>
                                        <p:tgtEl>
                                          <p:spTgt spid="202"/>
                                        </p:tgtEl>
                                        <p:attrNameLst>
                                          <p:attrName>style.visibility</p:attrName>
                                        </p:attrNameLst>
                                      </p:cBhvr>
                                      <p:to>
                                        <p:strVal val="visible"/>
                                      </p:to>
                                    </p:set>
                                    <p:animEffect filter="fade" transition="in">
                                      <p:cBhvr>
                                        <p:cTn id="25" dur="2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2"/>
      <p:bldP build="whole" bldLvl="1" animBg="1" rev="0" advAuto="0" spid="201" grpId="1"/>
      <p:bldP build="whole" bldLvl="1" animBg="1" rev="0" advAuto="0" spid="200" grpId="3"/>
      <p:bldP build="whole" bldLvl="1" animBg="1" rev="0" advAuto="0" spid="202" grpId="4"/>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nvSpPr>
        <p:spPr>
          <a:xfrm>
            <a:off x="711200" y="1697375"/>
            <a:ext cx="7708900" cy="34553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buClr>
                <a:srgbClr val="000000"/>
              </a:buClr>
              <a:defRPr sz="1800">
                <a:solidFill>
                  <a:srgbClr val="000000"/>
                </a:solidFill>
                <a:effectLst/>
              </a:defRPr>
            </a:pPr>
            <a:r>
              <a:rPr b="1" sz="3200">
                <a:solidFill>
                  <a:srgbClr val="FFFFFF"/>
                </a:solidFill>
                <a:effectLst>
                  <a:outerShdw sx="100000" sy="100000" kx="0" ky="0" algn="b" rotWithShape="0" blurRad="38100" dist="64529" dir="2700000">
                    <a:srgbClr val="000000">
                      <a:alpha val="48275"/>
                    </a:srgbClr>
                  </a:outerShdw>
                </a:effectLst>
                <a:latin typeface="Helvetica Neue"/>
                <a:ea typeface="Helvetica Neue"/>
                <a:cs typeface="Helvetica Neue"/>
                <a:sym typeface="Helvetica Neue"/>
              </a:rPr>
              <a:t>The most basic and powerful way to connect to another person is to listen. Just listen. Perhaps the most important thing we ever give each other is our attention….. </a:t>
            </a:r>
            <a:endParaRPr sz="2800">
              <a:solidFill>
                <a:srgbClr val="FFFFFF"/>
              </a:solidFill>
              <a:effectLst>
                <a:outerShdw sx="100000" sy="100000" kx="0" ky="0" algn="b" rotWithShape="0" blurRad="38100" dist="64529" dir="2700000">
                  <a:srgbClr val="000000">
                    <a:alpha val="48275"/>
                  </a:srgbClr>
                </a:outerShdw>
              </a:effectLst>
            </a:endParaRPr>
          </a:p>
          <a:p>
            <a:pPr lvl="0">
              <a:buClr>
                <a:srgbClr val="000000"/>
              </a:buClr>
              <a:defRPr sz="1800">
                <a:solidFill>
                  <a:srgbClr val="000000"/>
                </a:solidFill>
                <a:effectLst/>
              </a:defRPr>
            </a:pPr>
            <a:endParaRPr b="1" i="1" sz="3200">
              <a:solidFill>
                <a:srgbClr val="FFFFFF"/>
              </a:solidFill>
              <a:effectLst>
                <a:outerShdw sx="100000" sy="100000" kx="0" ky="0" algn="b" rotWithShape="0" blurRad="38100" dist="64529" dir="2700000">
                  <a:srgbClr val="000000">
                    <a:alpha val="48275"/>
                  </a:srgbClr>
                </a:outerShdw>
              </a:effectLst>
              <a:latin typeface="Helvetica Neue"/>
              <a:ea typeface="Helvetica Neue"/>
              <a:cs typeface="Helvetica Neue"/>
              <a:sym typeface="Helvetica Neue"/>
            </a:endParaRPr>
          </a:p>
          <a:p>
            <a:pPr lvl="0" algn="r">
              <a:buClr>
                <a:srgbClr val="000000"/>
              </a:buClr>
              <a:defRPr sz="1800">
                <a:solidFill>
                  <a:srgbClr val="000000"/>
                </a:solidFill>
                <a:effectLst/>
              </a:defRPr>
            </a:pPr>
            <a:r>
              <a:rPr i="1" sz="3200">
                <a:solidFill>
                  <a:srgbClr val="FFFFFF"/>
                </a:solidFill>
                <a:effectLst>
                  <a:outerShdw sx="100000" sy="100000" kx="0" ky="0" algn="b" rotWithShape="0" blurRad="38100" dist="64529" dir="2700000">
                    <a:srgbClr val="000000">
                      <a:alpha val="48275"/>
                    </a:srgbClr>
                  </a:outerShdw>
                </a:effectLst>
              </a:rPr>
              <a:t>Rachel Naomi Remen</a:t>
            </a:r>
            <a:r>
              <a:rPr sz="3200">
                <a:solidFill>
                  <a:srgbClr val="FFFFFF"/>
                </a:solidFill>
                <a:effectLst>
                  <a:outerShdw sx="100000" sy="100000" kx="0" ky="0" algn="b" rotWithShape="0" blurRad="38100" dist="64529" dir="2700000">
                    <a:srgbClr val="000000">
                      <a:alpha val="48275"/>
                    </a:srgbClr>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dissolve" transition="in">
                                      <p:cBhvr>
                                        <p:cTn id="7" dur="2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xfrm>
            <a:off x="457200" y="-4763"/>
            <a:ext cx="8229600" cy="1066801"/>
          </a:xfrm>
          <a:prstGeom prst="rect">
            <a:avLst/>
          </a:prstGeom>
          <a:ln>
            <a:round/>
          </a:ln>
        </p:spPr>
        <p:txBody>
          <a:bodyPr>
            <a:normAutofit fontScale="100000" lnSpcReduction="0"/>
          </a:bodyPr>
          <a:lstStyle>
            <a:lvl1pPr algn="ctr" defTabSz="394208">
              <a:defRPr sz="4656">
                <a:effectLst>
                  <a:outerShdw sx="100000" sy="100000" kx="0" ky="0" algn="b" rotWithShape="0" blurRad="49276" dist="36957" dir="5400000">
                    <a:srgbClr val="000000"/>
                  </a:outerShdw>
                </a:effectLst>
                <a:latin typeface="Helvetica Neue"/>
                <a:ea typeface="Helvetica Neue"/>
                <a:cs typeface="Helvetica Neue"/>
                <a:sym typeface="Helvetica Neue"/>
              </a:defRPr>
            </a:lvl1pPr>
          </a:lstStyle>
          <a:p>
            <a:pPr lvl="0">
              <a:defRPr sz="1800">
                <a:solidFill>
                  <a:srgbClr val="000000"/>
                </a:solidFill>
                <a:effectLst/>
              </a:defRPr>
            </a:pPr>
            <a:r>
              <a:rPr sz="4656">
                <a:solidFill>
                  <a:srgbClr val="FFFFFF"/>
                </a:solidFill>
                <a:effectLst>
                  <a:outerShdw sx="100000" sy="100000" kx="0" ky="0" algn="b" rotWithShape="0" blurRad="49276" dist="36957" dir="5400000">
                    <a:srgbClr val="000000"/>
                  </a:outerShdw>
                </a:effectLst>
              </a:rPr>
              <a:t>Preparing for the Conversation</a:t>
            </a:r>
          </a:p>
        </p:txBody>
      </p:sp>
      <p:sp>
        <p:nvSpPr>
          <p:cNvPr id="51" name="Shape 51"/>
          <p:cNvSpPr/>
          <p:nvPr>
            <p:ph type="body" idx="1"/>
          </p:nvPr>
        </p:nvSpPr>
        <p:spPr>
          <a:xfrm>
            <a:off x="-127000" y="1348581"/>
            <a:ext cx="9232900" cy="5003801"/>
          </a:xfrm>
          <a:prstGeom prst="rect">
            <a:avLst/>
          </a:prstGeom>
          <a:ln>
            <a:round/>
          </a:ln>
        </p:spPr>
        <p:txBody>
          <a:bodyPr anchor="t">
            <a:normAutofit fontScale="100000" lnSpcReduction="0"/>
          </a:bodyPr>
          <a:lstStyle/>
          <a:p>
            <a:pPr lvl="0" marL="474980" indent="-302260" defTabSz="276352">
              <a:spcBef>
                <a:spcPts val="500"/>
              </a:spcBef>
              <a:buClr>
                <a:srgbClr val="FFFFFF"/>
              </a:buClr>
              <a:buSzPct val="125000"/>
              <a:buFont typeface="Arial"/>
              <a:buChar char="•"/>
              <a:defRPr sz="1800">
                <a:solidFill>
                  <a:srgbClr val="000000"/>
                </a:solidFill>
                <a:effectLst/>
              </a:defRPr>
            </a:pPr>
            <a:r>
              <a:rPr sz="4352">
                <a:solidFill>
                  <a:srgbClr val="FFFFFF"/>
                </a:solidFill>
                <a:effectLst>
                  <a:outerShdw sx="100000" sy="100000" kx="0" ky="0" algn="b" rotWithShape="0" blurRad="34544" dist="25908" dir="5400000">
                    <a:srgbClr val="000000"/>
                  </a:outerShdw>
                </a:effectLst>
              </a:rPr>
              <a:t>Find a private location.</a:t>
            </a:r>
            <a:endParaRPr sz="4352">
              <a:solidFill>
                <a:srgbClr val="FFFFFF"/>
              </a:solidFill>
              <a:effectLst>
                <a:outerShdw sx="100000" sy="100000" kx="0" ky="0" algn="b" rotWithShape="0" blurRad="34544" dist="25908" dir="5400000">
                  <a:srgbClr val="000000"/>
                </a:outerShdw>
              </a:effectLst>
            </a:endParaRPr>
          </a:p>
          <a:p>
            <a:pPr lvl="0" marL="474980" indent="-302260" defTabSz="276352">
              <a:spcBef>
                <a:spcPts val="500"/>
              </a:spcBef>
              <a:buClr>
                <a:srgbClr val="FFFFFF"/>
              </a:buClr>
              <a:buSzPct val="125000"/>
              <a:buFont typeface="Arial"/>
              <a:buChar char="•"/>
              <a:defRPr sz="1800">
                <a:solidFill>
                  <a:srgbClr val="000000"/>
                </a:solidFill>
                <a:effectLst/>
              </a:defRPr>
            </a:pPr>
            <a:r>
              <a:rPr sz="4352">
                <a:solidFill>
                  <a:srgbClr val="FFFFFF"/>
                </a:solidFill>
                <a:effectLst>
                  <a:outerShdw sx="100000" sy="100000" kx="0" ky="0" algn="b" rotWithShape="0" blurRad="34544" dist="25908" dir="5400000">
                    <a:srgbClr val="000000"/>
                  </a:outerShdw>
                </a:effectLst>
              </a:rPr>
              <a:t>Have the case checklist with you.</a:t>
            </a:r>
            <a:endParaRPr sz="4352">
              <a:solidFill>
                <a:srgbClr val="FFFFFF"/>
              </a:solidFill>
              <a:effectLst>
                <a:outerShdw sx="100000" sy="100000" kx="0" ky="0" algn="b" rotWithShape="0" blurRad="34544" dist="25908" dir="5400000">
                  <a:srgbClr val="000000"/>
                </a:outerShdw>
              </a:effectLst>
            </a:endParaRPr>
          </a:p>
          <a:p>
            <a:pPr lvl="0" marL="474980" indent="-302260" defTabSz="276352">
              <a:spcBef>
                <a:spcPts val="500"/>
              </a:spcBef>
              <a:buClr>
                <a:srgbClr val="FFFFFF"/>
              </a:buClr>
              <a:buSzPct val="125000"/>
              <a:buFont typeface="Arial"/>
              <a:buChar char="•"/>
              <a:defRPr sz="1800">
                <a:solidFill>
                  <a:srgbClr val="000000"/>
                </a:solidFill>
                <a:effectLst/>
              </a:defRPr>
            </a:pPr>
            <a:r>
              <a:rPr sz="4352">
                <a:solidFill>
                  <a:srgbClr val="FFFFFF"/>
                </a:solidFill>
                <a:effectLst>
                  <a:outerShdw sx="100000" sy="100000" kx="0" ky="0" algn="b" rotWithShape="0" blurRad="34544" dist="25908" dir="5400000">
                    <a:srgbClr val="000000"/>
                  </a:outerShdw>
                </a:effectLst>
              </a:rPr>
              <a:t>Prepare for possible negative reactions.</a:t>
            </a:r>
            <a:endParaRPr sz="4352">
              <a:solidFill>
                <a:srgbClr val="FFFFFF"/>
              </a:solidFill>
              <a:effectLst>
                <a:outerShdw sx="100000" sy="100000" kx="0" ky="0" algn="b" rotWithShape="0" blurRad="34544" dist="25908" dir="5400000">
                  <a:srgbClr val="000000"/>
                </a:outerShdw>
              </a:effectLst>
            </a:endParaRPr>
          </a:p>
          <a:p>
            <a:pPr lvl="0" marL="474980" indent="-302260" defTabSz="276352">
              <a:spcBef>
                <a:spcPts val="500"/>
              </a:spcBef>
              <a:buClr>
                <a:srgbClr val="FFFFFF"/>
              </a:buClr>
              <a:buSzPct val="125000"/>
              <a:buFont typeface="Arial"/>
              <a:buChar char="•"/>
              <a:defRPr sz="1800">
                <a:solidFill>
                  <a:srgbClr val="000000"/>
                </a:solidFill>
                <a:effectLst/>
              </a:defRPr>
            </a:pPr>
            <a:r>
              <a:rPr sz="4352">
                <a:solidFill>
                  <a:srgbClr val="FFFFFF"/>
                </a:solidFill>
                <a:effectLst>
                  <a:outerShdw sx="100000" sy="100000" kx="0" ky="0" algn="b" rotWithShape="0" blurRad="34544" dist="25908" dir="5400000">
                    <a:srgbClr val="000000"/>
                  </a:outerShdw>
                </a:effectLst>
              </a:rPr>
              <a:t>Don’t be judgmental or accusatory.</a:t>
            </a:r>
            <a:endParaRPr sz="4352">
              <a:solidFill>
                <a:srgbClr val="FFFFFF"/>
              </a:solidFill>
              <a:effectLst>
                <a:outerShdw sx="100000" sy="100000" kx="0" ky="0" algn="b" rotWithShape="0" blurRad="34544" dist="25908" dir="5400000">
                  <a:srgbClr val="000000"/>
                </a:outerShdw>
              </a:effectLst>
            </a:endParaRPr>
          </a:p>
          <a:p>
            <a:pPr lvl="0" marL="474980" indent="-302260" defTabSz="276352">
              <a:spcBef>
                <a:spcPts val="500"/>
              </a:spcBef>
              <a:buClr>
                <a:srgbClr val="FFFFFF"/>
              </a:buClr>
              <a:buSzPct val="125000"/>
              <a:buFont typeface="Arial"/>
              <a:buChar char="•"/>
              <a:defRPr sz="1800">
                <a:solidFill>
                  <a:srgbClr val="000000"/>
                </a:solidFill>
                <a:effectLst/>
              </a:defRPr>
            </a:pPr>
            <a:r>
              <a:rPr sz="4352">
                <a:solidFill>
                  <a:srgbClr val="FFFFFF"/>
                </a:solidFill>
                <a:effectLst>
                  <a:outerShdw sx="100000" sy="100000" kx="0" ky="0" algn="b" rotWithShape="0" blurRad="34544" dist="25908" dir="5400000">
                    <a:srgbClr val="000000"/>
                  </a:outerShdw>
                </a:effectLst>
              </a:rPr>
              <a:t>Enter the meeting with curiosity and empathy.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50"/>
                                        </p:tgtEl>
                                        <p:attrNameLst>
                                          <p:attrName>style.visibility</p:attrName>
                                        </p:attrNameLst>
                                      </p:cBhvr>
                                      <p:to>
                                        <p:strVal val="visible"/>
                                      </p:to>
                                    </p:set>
                                    <p:animEffect filter="wipe(left)" transition="in">
                                      <p:cBhvr>
                                        <p:cTn id="7" dur="1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51">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5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5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5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2" fill="hold">
                                  <p:stCondLst>
                                    <p:cond delay="0"/>
                                  </p:stCondLst>
                                  <p:iterate type="el" backwards="0">
                                    <p:tmAbs val="0"/>
                                  </p:iterate>
                                  <p:childTnLst>
                                    <p:set>
                                      <p:cBhvr>
                                        <p:cTn id="29" fill="hold"/>
                                        <p:tgtEl>
                                          <p:spTgt spid="5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p" bldLvl="5" animBg="1" rev="0" advAuto="0" spid="51" grpId="2"/>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nvSpPr>
        <p:spPr>
          <a:xfrm>
            <a:off x="457200" y="381000"/>
            <a:ext cx="8242300" cy="8128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89A14D"/>
              </a:buClr>
              <a:buFont typeface="Tahoma"/>
              <a:defRPr b="1" sz="4800" u="sng">
                <a:solidFill>
                  <a:srgbClr val="89A14D"/>
                </a:solidFill>
                <a:effectLst>
                  <a:outerShdw sx="100000" sy="100000" kx="0" ky="0" algn="b" rotWithShape="0" blurRad="50800" dist="39000" dir="5460000">
                    <a:srgbClr val="000000">
                      <a:alpha val="38000"/>
                    </a:srgbClr>
                  </a:outerShdw>
                </a:effectLst>
                <a:uFill>
                  <a:solidFill>
                    <a:srgbClr val="89A14D"/>
                  </a:solidFill>
                </a:uFill>
                <a:latin typeface="Tahoma"/>
                <a:ea typeface="Tahoma"/>
                <a:cs typeface="Tahoma"/>
                <a:sym typeface="Tahoma"/>
              </a:defRPr>
            </a:lvl1pPr>
          </a:lstStyle>
          <a:p>
            <a:pPr lvl="0">
              <a:defRPr b="0" sz="1800" u="none">
                <a:solidFill>
                  <a:srgbClr val="000000"/>
                </a:solidFill>
                <a:effectLst/>
                <a:uFillTx/>
              </a:defRPr>
            </a:pPr>
            <a:r>
              <a:rPr b="1" sz="4800" u="sng">
                <a:solidFill>
                  <a:srgbClr val="89A14D"/>
                </a:solidFill>
                <a:effectLst>
                  <a:outerShdw sx="100000" sy="100000" kx="0" ky="0" algn="b" rotWithShape="0" blurRad="50800" dist="39000" dir="5460000">
                    <a:srgbClr val="000000">
                      <a:alpha val="38000"/>
                    </a:srgbClr>
                  </a:outerShdw>
                </a:effectLst>
                <a:uFill>
                  <a:solidFill>
                    <a:srgbClr val="89A14D"/>
                  </a:solidFill>
                </a:uFill>
              </a:rPr>
              <a:t>Questions</a:t>
            </a:r>
          </a:p>
        </p:txBody>
      </p:sp>
      <p:sp>
        <p:nvSpPr>
          <p:cNvPr id="209" name="Shape 209"/>
          <p:cNvSpPr/>
          <p:nvPr/>
        </p:nvSpPr>
        <p:spPr>
          <a:xfrm>
            <a:off x="0" y="1524000"/>
            <a:ext cx="9144000" cy="1588"/>
          </a:xfrm>
          <a:prstGeom prst="line">
            <a:avLst/>
          </a:prstGeom>
          <a:ln>
            <a:solidFill>
              <a:srgbClr val="FFFFFF"/>
            </a:solidFill>
            <a:round/>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pic>
        <p:nvPicPr>
          <p:cNvPr id="210" name="image13.png"/>
          <p:cNvPicPr/>
          <p:nvPr/>
        </p:nvPicPr>
        <p:blipFill>
          <a:blip r:embed="rId3">
            <a:extLst/>
          </a:blip>
          <a:stretch>
            <a:fillRect/>
          </a:stretch>
        </p:blipFill>
        <p:spPr>
          <a:xfrm>
            <a:off x="2429042" y="2209800"/>
            <a:ext cx="4285917" cy="3733800"/>
          </a:xfrm>
          <a:prstGeom prst="rect">
            <a:avLst/>
          </a:prstGeom>
          <a:ln w="12700">
            <a:round/>
          </a:ln>
        </p:spPr>
      </p:pic>
      <p:grpSp>
        <p:nvGrpSpPr>
          <p:cNvPr id="213" name="Group 213"/>
          <p:cNvGrpSpPr/>
          <p:nvPr/>
        </p:nvGrpSpPr>
        <p:grpSpPr>
          <a:xfrm>
            <a:off x="3101451" y="2201635"/>
            <a:ext cx="2943752" cy="3022605"/>
            <a:chOff x="0" y="0"/>
            <a:chExt cx="2943751" cy="3022603"/>
          </a:xfrm>
        </p:grpSpPr>
        <p:sp>
          <p:nvSpPr>
            <p:cNvPr id="211" name="Shape 211"/>
            <p:cNvSpPr/>
            <p:nvPr/>
          </p:nvSpPr>
          <p:spPr>
            <a:xfrm>
              <a:off x="0" y="-1"/>
              <a:ext cx="2943752" cy="302260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solidFill>
              <a:srgbClr val="FFFFFF"/>
            </a:solidFill>
            <a:ln w="12700" cap="flat">
              <a:noFill/>
              <a:miter lim="400000"/>
            </a:ln>
            <a:effectLst>
              <a:outerShdw sx="100000" sy="100000" kx="0" ky="0" algn="b" rotWithShape="0" blurRad="101600" dist="0" dir="5400000">
                <a:srgbClr val="000000">
                  <a:alpha val="50000"/>
                </a:srgbClr>
              </a:outerShdw>
            </a:effectLst>
          </p:spPr>
          <p:txBody>
            <a:bodyPr wrap="square" lIns="38100" tIns="38100" rIns="38100" bIns="38100" numCol="1" anchor="ctr">
              <a:noAutofit/>
            </a:bodyPr>
            <a:lstStyle/>
            <a:p>
              <a:pPr lvl="0">
                <a:defRPr sz="2400"/>
              </a:pPr>
            </a:p>
          </p:txBody>
        </p:sp>
        <p:pic>
          <p:nvPicPr>
            <p:cNvPr id="212" name="NATCA-PS-LOGO-hires.pdf"/>
            <p:cNvPicPr/>
            <p:nvPr/>
          </p:nvPicPr>
          <p:blipFill>
            <a:blip r:embed="rId4">
              <a:extLst/>
            </a:blip>
            <a:stretch>
              <a:fillRect/>
            </a:stretch>
          </p:blipFill>
          <p:spPr>
            <a:xfrm>
              <a:off x="64049" y="74380"/>
              <a:ext cx="2794840" cy="287436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lt" backwards="0">
                                    <p:tmAbs val="0"/>
                                  </p:iterate>
                                  <p:childTnLst>
                                    <p:set>
                                      <p:cBhvr>
                                        <p:cTn id="6" fill="hold"/>
                                        <p:tgtEl>
                                          <p:spTgt spid="208"/>
                                        </p:tgtEl>
                                        <p:attrNameLst>
                                          <p:attrName>style.visibility</p:attrName>
                                        </p:attrNameLst>
                                      </p:cBhvr>
                                      <p:to>
                                        <p:strVal val="visible"/>
                                      </p:to>
                                    </p:set>
                                    <p:animEffect filter="fade" transition="in">
                                      <p:cBhvr>
                                        <p:cTn id="7" dur="80"/>
                                        <p:tgtEl>
                                          <p:spTgt spid="208"/>
                                        </p:tgtEl>
                                      </p:cBhvr>
                                    </p:animEffect>
                                  </p:childTnLst>
                                </p:cTn>
                              </p:par>
                            </p:childTnLst>
                          </p:cTn>
                        </p:par>
                        <p:par>
                          <p:cTn id="8" fill="hold">
                            <p:stCondLst>
                              <p:cond delay="80"/>
                            </p:stCondLst>
                            <p:childTnLst>
                              <p:par>
                                <p:cTn id="9" nodeType="afterEffect" presetClass="entr" presetSubtype="0" presetID="15" grpId="2" fill="hold">
                                  <p:stCondLst>
                                    <p:cond delay="0"/>
                                  </p:stCondLst>
                                  <p:iterate type="el" backwards="0">
                                    <p:tmAbs val="0"/>
                                  </p:iterate>
                                  <p:childTnLst>
                                    <p:set>
                                      <p:cBhvr>
                                        <p:cTn id="10" fill="hold"/>
                                        <p:tgtEl>
                                          <p:spTgt spid="210"/>
                                        </p:tgtEl>
                                        <p:attrNameLst>
                                          <p:attrName>style.visibility</p:attrName>
                                        </p:attrNameLst>
                                      </p:cBhvr>
                                      <p:to>
                                        <p:strVal val="visible"/>
                                      </p:to>
                                    </p:set>
                                    <p:anim calcmode="lin" valueType="num">
                                      <p:cBhvr>
                                        <p:cTn id="11" dur="10000" fill="hold"/>
                                        <p:tgtEl>
                                          <p:spTgt spid="210"/>
                                        </p:tgtEl>
                                        <p:attrNameLst>
                                          <p:attrName>ppt_w</p:attrName>
                                        </p:attrNameLst>
                                      </p:cBhvr>
                                      <p:tavLst>
                                        <p:tav tm="0">
                                          <p:val>
                                            <p:fltVal val="0"/>
                                          </p:val>
                                        </p:tav>
                                        <p:tav tm="100000">
                                          <p:val>
                                            <p:strVal val="#ppt_w"/>
                                          </p:val>
                                        </p:tav>
                                      </p:tavLst>
                                    </p:anim>
                                    <p:anim calcmode="lin" valueType="num">
                                      <p:cBhvr>
                                        <p:cTn id="12" dur="10000" fill="hold"/>
                                        <p:tgtEl>
                                          <p:spTgt spid="210"/>
                                        </p:tgtEl>
                                        <p:attrNameLst>
                                          <p:attrName>ppt_h</p:attrName>
                                        </p:attrNameLst>
                                      </p:cBhvr>
                                      <p:tavLst>
                                        <p:tav tm="0">
                                          <p:val>
                                            <p:fltVal val="0"/>
                                          </p:val>
                                        </p:tav>
                                        <p:tav tm="100000">
                                          <p:val>
                                            <p:strVal val="#ppt_h"/>
                                          </p:val>
                                        </p:tav>
                                      </p:tavLst>
                                    </p:anim>
                                    <p:anim calcmode="lin" valueType="num">
                                      <p:cBhvr>
                                        <p:cTn id="13" dur="10000" fill="hold"/>
                                        <p:tgtEl>
                                          <p:spTgt spid="210"/>
                                        </p:tgtEl>
                                        <p:attrNameLst>
                                          <p:attrName>ppt_x</p:attrName>
                                        </p:attrNameLst>
                                      </p:cBhvr>
                                      <p:tavLst>
                                        <p:tav tm="0" fmla="#ppt_x+(cos(-2*pi*(1-$))*-#ppt_x-sin(-2*pi*(1-$))*(1-#ppt_y))*(1-$)">
                                          <p:val>
                                            <p:fltVal val="0"/>
                                          </p:val>
                                        </p:tav>
                                        <p:tav tm="100000">
                                          <p:val>
                                            <p:fltVal val="1"/>
                                          </p:val>
                                        </p:tav>
                                      </p:tavLst>
                                    </p:anim>
                                    <p:anim calcmode="lin" valueType="num">
                                      <p:cBhvr>
                                        <p:cTn id="14" dur="10000" fill="hold"/>
                                        <p:tgtEl>
                                          <p:spTgt spid="210"/>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0080"/>
                            </p:stCondLst>
                            <p:childTnLst>
                              <p:par>
                                <p:cTn id="16" nodeType="afterEffect" presetClass="exit" presetSubtype="0" presetID="10" grpId="3" fill="hold">
                                  <p:stCondLst>
                                    <p:cond delay="0"/>
                                  </p:stCondLst>
                                  <p:iterate type="el" backwards="0">
                                    <p:tmAbs val="0"/>
                                  </p:iterate>
                                  <p:childTnLst>
                                    <p:animEffect filter="fade" transition="out">
                                      <p:cBhvr>
                                        <p:cTn id="17" dur="20000" fill="hold"/>
                                        <p:tgtEl>
                                          <p:spTgt spid="210"/>
                                        </p:tgtEl>
                                      </p:cBhvr>
                                    </p:animEffect>
                                    <p:set>
                                      <p:cBhvr>
                                        <p:cTn id="18" fill="hold">
                                          <p:stCondLst>
                                            <p:cond delay="19999"/>
                                          </p:stCondLst>
                                        </p:cTn>
                                        <p:tgtEl>
                                          <p:spTgt spid="210"/>
                                        </p:tgtEl>
                                        <p:attrNameLst>
                                          <p:attrName>style.visibility</p:attrName>
                                        </p:attrNameLst>
                                      </p:cBhvr>
                                      <p:to>
                                        <p:strVal val="hidden"/>
                                      </p:to>
                                    </p:set>
                                  </p:childTnLst>
                                </p:cTn>
                              </p:par>
                            </p:childTnLst>
                          </p:cTn>
                        </p:par>
                        <p:par>
                          <p:cTn id="19" fill="hold">
                            <p:stCondLst>
                              <p:cond delay="30080"/>
                            </p:stCondLst>
                            <p:childTnLst>
                              <p:par>
                                <p:cTn id="20" nodeType="afterEffect" presetClass="entr" presetSubtype="0" presetID="10" grpId="4" fill="hold">
                                  <p:stCondLst>
                                    <p:cond delay="0"/>
                                  </p:stCondLst>
                                  <p:iterate type="el" backwards="0">
                                    <p:tmAbs val="0"/>
                                  </p:iterate>
                                  <p:childTnLst>
                                    <p:set>
                                      <p:cBhvr>
                                        <p:cTn id="21" fill="hold"/>
                                        <p:tgtEl>
                                          <p:spTgt spid="213"/>
                                        </p:tgtEl>
                                        <p:attrNameLst>
                                          <p:attrName>style.visibility</p:attrName>
                                        </p:attrNameLst>
                                      </p:cBhvr>
                                      <p:to>
                                        <p:strVal val="visible"/>
                                      </p:to>
                                    </p:set>
                                    <p:animEffect filter="fade" transition="in">
                                      <p:cBhvr>
                                        <p:cTn id="22" dur="20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4"/>
      <p:bldP build="whole" bldLvl="1" animBg="1" rev="0" advAuto="0" spid="208" grpId="1"/>
      <p:bldP build="whole" bldLvl="1" animBg="1" rev="0" advAuto="0" spid="210" grpId="2"/>
      <p:bldP build="whole" bldLvl="1" animBg="1" rev="0" advAuto="0" spid="210"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457200" y="223837"/>
            <a:ext cx="8229600" cy="1231901"/>
          </a:xfrm>
          <a:prstGeom prst="rect">
            <a:avLst/>
          </a:prstGeom>
          <a:ln>
            <a:round/>
          </a:ln>
        </p:spPr>
        <p:txBody>
          <a:bodyPr lIns="0" tIns="0" rIns="0" bIns="0">
            <a:normAutofit fontScale="100000" lnSpcReduction="0"/>
          </a:bodyPr>
          <a:lstStyle>
            <a:lvl1pPr algn="ctr" defTabSz="386079">
              <a:defRPr sz="4560">
                <a:effectLst>
                  <a:outerShdw sx="100000" sy="100000" kx="0" ky="0" algn="b" rotWithShape="0" blurRad="48260" dist="36195" dir="5400000">
                    <a:srgbClr val="000000"/>
                  </a:outerShdw>
                </a:effectLst>
                <a:latin typeface="Helvetica Neue"/>
                <a:ea typeface="Helvetica Neue"/>
                <a:cs typeface="Helvetica Neue"/>
                <a:sym typeface="Helvetica Neue"/>
              </a:defRPr>
            </a:lvl1pPr>
          </a:lstStyle>
          <a:p>
            <a:pPr lvl="0">
              <a:defRPr sz="1800">
                <a:solidFill>
                  <a:srgbClr val="000000"/>
                </a:solidFill>
                <a:effectLst/>
              </a:defRPr>
            </a:pPr>
            <a:r>
              <a:rPr sz="4560">
                <a:solidFill>
                  <a:srgbClr val="FFFFFF"/>
                </a:solidFill>
                <a:effectLst>
                  <a:outerShdw sx="100000" sy="100000" kx="0" ky="0" algn="b" rotWithShape="0" blurRad="48260" dist="36195" dir="5400000">
                    <a:srgbClr val="000000"/>
                  </a:outerShdw>
                </a:effectLst>
              </a:rPr>
              <a:t>Time for the Initial Conversation</a:t>
            </a:r>
          </a:p>
        </p:txBody>
      </p:sp>
      <p:sp>
        <p:nvSpPr>
          <p:cNvPr id="56" name="Shape 56"/>
          <p:cNvSpPr/>
          <p:nvPr>
            <p:ph type="body" idx="1"/>
          </p:nvPr>
        </p:nvSpPr>
        <p:spPr>
          <a:xfrm>
            <a:off x="-50800" y="1513681"/>
            <a:ext cx="9232900" cy="5181601"/>
          </a:xfrm>
          <a:prstGeom prst="rect">
            <a:avLst/>
          </a:prstGeom>
          <a:ln>
            <a:round/>
          </a:ln>
        </p:spPr>
        <p:txBody>
          <a:bodyPr anchor="t">
            <a:normAutofit fontScale="100000" lnSpcReduction="0"/>
          </a:bodyPr>
          <a:lstStyle/>
          <a:p>
            <a:pPr lvl="0" marL="419100" indent="-266700" defTabSz="243840">
              <a:spcBef>
                <a:spcPts val="400"/>
              </a:spcBef>
              <a:buClr>
                <a:srgbClr val="FFFFFF"/>
              </a:buClr>
              <a:buSzPct val="125000"/>
              <a:buFont typeface="Arial"/>
              <a:buChar char="•"/>
              <a:defRPr sz="1800">
                <a:solidFill>
                  <a:srgbClr val="000000"/>
                </a:solidFill>
                <a:effectLst/>
              </a:defRPr>
            </a:pPr>
            <a:r>
              <a:rPr sz="3840">
                <a:solidFill>
                  <a:srgbClr val="FFFFFF"/>
                </a:solidFill>
                <a:effectLst>
                  <a:outerShdw sx="100000" sy="100000" kx="0" ky="0" algn="b" rotWithShape="0" blurRad="30480" dist="22860" dir="5400000">
                    <a:srgbClr val="000000"/>
                  </a:outerShdw>
                </a:effectLst>
              </a:rPr>
              <a:t>State the purpose of the conversation and what you hope to accomplish at the end.</a:t>
            </a:r>
            <a:endParaRPr sz="3840">
              <a:solidFill>
                <a:srgbClr val="FFFFFF"/>
              </a:solidFill>
              <a:effectLst>
                <a:outerShdw sx="100000" sy="100000" kx="0" ky="0" algn="b" rotWithShape="0" blurRad="30480" dist="22860" dir="5400000">
                  <a:srgbClr val="000000"/>
                </a:outerShdw>
              </a:effectLst>
            </a:endParaRPr>
          </a:p>
          <a:p>
            <a:pPr lvl="0" marL="419100" indent="-266700" defTabSz="243840">
              <a:spcBef>
                <a:spcPts val="400"/>
              </a:spcBef>
              <a:buClr>
                <a:srgbClr val="FFFFFF"/>
              </a:buClr>
              <a:buSzPct val="125000"/>
              <a:buFont typeface="Arial"/>
              <a:buChar char="•"/>
              <a:defRPr sz="1800">
                <a:solidFill>
                  <a:srgbClr val="000000"/>
                </a:solidFill>
                <a:effectLst/>
              </a:defRPr>
            </a:pPr>
            <a:r>
              <a:rPr sz="3840">
                <a:solidFill>
                  <a:srgbClr val="FFFFFF"/>
                </a:solidFill>
                <a:effectLst>
                  <a:outerShdw sx="100000" sy="100000" kx="0" ky="0" algn="b" rotWithShape="0" blurRad="30480" dist="22860" dir="5400000">
                    <a:srgbClr val="000000"/>
                  </a:outerShdw>
                </a:effectLst>
              </a:rPr>
              <a:t>Then LISTEN, paraphrase and reframe – hear out the other person, listen attentively.</a:t>
            </a:r>
            <a:endParaRPr sz="3840">
              <a:solidFill>
                <a:srgbClr val="FFFFFF"/>
              </a:solidFill>
              <a:effectLst>
                <a:outerShdw sx="100000" sy="100000" kx="0" ky="0" algn="b" rotWithShape="0" blurRad="30480" dist="22860" dir="5400000">
                  <a:srgbClr val="000000"/>
                </a:outerShdw>
              </a:effectLst>
            </a:endParaRPr>
          </a:p>
          <a:p>
            <a:pPr lvl="0" marL="419100" indent="-266700" defTabSz="243840">
              <a:spcBef>
                <a:spcPts val="400"/>
              </a:spcBef>
              <a:buClr>
                <a:srgbClr val="FFFFFF"/>
              </a:buClr>
              <a:buSzPct val="125000"/>
              <a:buFont typeface="Arial"/>
              <a:buChar char="•"/>
              <a:defRPr sz="1800">
                <a:solidFill>
                  <a:srgbClr val="000000"/>
                </a:solidFill>
                <a:effectLst/>
              </a:defRPr>
            </a:pPr>
            <a:r>
              <a:rPr sz="3840">
                <a:solidFill>
                  <a:srgbClr val="FFFFFF"/>
                </a:solidFill>
                <a:effectLst>
                  <a:outerShdw sx="100000" sy="100000" kx="0" ky="0" algn="b" rotWithShape="0" blurRad="30480" dist="22860" dir="5400000">
                    <a:srgbClr val="000000"/>
                  </a:outerShdw>
                </a:effectLst>
              </a:rPr>
              <a:t>Never interrupt except when the discussion goes into a different direction.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5"/>
                                        </p:tgtEl>
                                        <p:attrNameLst>
                                          <p:attrName>style.visibility</p:attrName>
                                        </p:attrNameLst>
                                      </p:cBhvr>
                                      <p:to>
                                        <p:strVal val="visible"/>
                                      </p:to>
                                    </p:set>
                                    <p:animEffect filter="wipe(left)" transition="in">
                                      <p:cBhvr>
                                        <p:cTn id="7" dur="1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56">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5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5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5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 grpId="2"/>
      <p:bldP build="whole" bldLvl="1" animBg="1" rev="0" advAuto="0" spid="55"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457200" y="274637"/>
            <a:ext cx="8229600" cy="1143001"/>
          </a:xfrm>
          <a:prstGeom prst="rect">
            <a:avLst/>
          </a:prstGeom>
          <a:ln>
            <a:round/>
          </a:ln>
        </p:spPr>
        <p:txBody>
          <a:bodyPr>
            <a:normAutofit fontScale="100000" lnSpcReduction="0"/>
          </a:bodyPr>
          <a:lstStyle>
            <a:lvl1pPr algn="ctr">
              <a:defRPr sz="7200">
                <a:latin typeface="Helvetica Neue"/>
                <a:ea typeface="Helvetica Neue"/>
                <a:cs typeface="Helvetica Neue"/>
                <a:sym typeface="Helvetica Neue"/>
              </a:defRPr>
            </a:lvl1p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Communication</a:t>
            </a:r>
          </a:p>
        </p:txBody>
      </p:sp>
      <p:sp>
        <p:nvSpPr>
          <p:cNvPr id="61" name="Shape 61"/>
          <p:cNvSpPr/>
          <p:nvPr>
            <p:ph type="body" idx="1"/>
          </p:nvPr>
        </p:nvSpPr>
        <p:spPr>
          <a:xfrm>
            <a:off x="463550" y="1892300"/>
            <a:ext cx="8191500" cy="1752600"/>
          </a:xfrm>
          <a:prstGeom prst="rect">
            <a:avLst/>
          </a:prstGeom>
          <a:ln>
            <a:round/>
          </a:ln>
        </p:spPr>
        <p:txBody>
          <a:bodyPr anchor="t"/>
          <a:lstStyle>
            <a:lvl1pPr marL="0" indent="0" algn="ctr">
              <a:spcBef>
                <a:spcPts val="700"/>
              </a:spcBef>
              <a:buClr>
                <a:srgbClr val="000000"/>
              </a:buClr>
              <a:buSzTx/>
              <a:buFont typeface="Arial"/>
              <a:buNone/>
              <a:defRPr sz="4800"/>
            </a:lvl1pPr>
          </a:lstStyle>
          <a:p>
            <a:pPr lvl="0">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rPr>
              <a:t>Is there a Difference between Hearing and Listening?</a:t>
            </a:r>
          </a:p>
        </p:txBody>
      </p:sp>
      <p:pic>
        <p:nvPicPr>
          <p:cNvPr id="62" name="captain_caveman.jpeg"/>
          <p:cNvPicPr/>
          <p:nvPr/>
        </p:nvPicPr>
        <p:blipFill>
          <a:blip r:embed="rId2">
            <a:extLst/>
          </a:blip>
          <a:stretch>
            <a:fillRect/>
          </a:stretch>
        </p:blipFill>
        <p:spPr>
          <a:xfrm>
            <a:off x="1211659" y="3786292"/>
            <a:ext cx="1757363" cy="2404270"/>
          </a:xfrm>
          <a:prstGeom prst="rect">
            <a:avLst/>
          </a:prstGeom>
          <a:ln w="12700">
            <a:miter lim="400000"/>
          </a:ln>
        </p:spPr>
      </p:pic>
      <p:sp>
        <p:nvSpPr>
          <p:cNvPr id="63" name="Shape 63"/>
          <p:cNvSpPr/>
          <p:nvPr/>
        </p:nvSpPr>
        <p:spPr>
          <a:xfrm>
            <a:off x="3012078" y="4659707"/>
            <a:ext cx="5600701" cy="92948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“ProStandards is so simple even a Caveman can do it”      </a:t>
            </a:r>
            <a:r>
              <a:rPr i="1">
                <a:solidFill>
                  <a:srgbClr val="FFFFFF"/>
                </a:solidFill>
                <a:effectLst>
                  <a:outerShdw sx="100000" sy="100000" kx="0" ky="0" algn="b" rotWithShape="0" blurRad="38100" dist="64529" dir="2700000">
                    <a:srgbClr val="000000">
                      <a:alpha val="48275"/>
                    </a:srgbClr>
                  </a:outerShdw>
                </a:effectLst>
              </a:rPr>
              <a:t>G. Koleszar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wipe(left)" transition="in">
                                      <p:cBhvr>
                                        <p:cTn id="7" dur="1500"/>
                                        <p:tgtEl>
                                          <p:spTgt spid="60"/>
                                        </p:tgtEl>
                                      </p:cBhvr>
                                    </p:animEffect>
                                  </p:childTnLst>
                                </p:cTn>
                              </p:par>
                            </p:childTnLst>
                          </p:cTn>
                        </p:par>
                        <p:par>
                          <p:cTn id="8" fill="hold">
                            <p:stCondLst>
                              <p:cond delay="1500"/>
                            </p:stCondLst>
                            <p:childTnLst>
                              <p:par>
                                <p:cTn id="9" nodeType="afterEffect" presetClass="entr" presetSubtype="0" presetID="9" grpId="2" fill="hold">
                                  <p:stCondLst>
                                    <p:cond delay="0"/>
                                  </p:stCondLst>
                                  <p:iterate type="el" backwards="0">
                                    <p:tmAbs val="0"/>
                                  </p:iterate>
                                  <p:childTnLst>
                                    <p:set>
                                      <p:cBhvr>
                                        <p:cTn id="10" fill="hold"/>
                                        <p:tgtEl>
                                          <p:spTgt spid="61">
                                            <p:bg/>
                                          </p:spTgt>
                                        </p:tgtEl>
                                        <p:attrNameLst>
                                          <p:attrName>style.visibility</p:attrName>
                                        </p:attrNameLst>
                                      </p:cBhvr>
                                      <p:to>
                                        <p:strVal val="visible"/>
                                      </p:to>
                                    </p:set>
                                    <p:animEffect filter="dissolve" transition="in">
                                      <p:cBhvr>
                                        <p:cTn id="11" dur="4000"/>
                                        <p:tgtEl>
                                          <p:spTgt spid="61">
                                            <p:bg/>
                                          </p:spTgt>
                                        </p:tgtEl>
                                      </p:cBhvr>
                                    </p:animEffect>
                                  </p:childTnLst>
                                </p:cTn>
                              </p:par>
                              <p:par>
                                <p:cTn id="12" presetClass="entr" presetSubtype="0" presetID="9" grpId="2" fill="hold">
                                  <p:stCondLst>
                                    <p:cond delay="0"/>
                                  </p:stCondLst>
                                  <p:iterate type="el" backwards="0">
                                    <p:tmAbs val="0"/>
                                  </p:iterate>
                                  <p:childTnLst>
                                    <p:set>
                                      <p:cBhvr>
                                        <p:cTn id="13" fill="hold"/>
                                        <p:tgtEl>
                                          <p:spTgt spid="61">
                                            <p:txEl>
                                              <p:pRg st="0" end="0"/>
                                            </p:txEl>
                                          </p:spTgt>
                                        </p:tgtEl>
                                        <p:attrNameLst>
                                          <p:attrName>style.visibility</p:attrName>
                                        </p:attrNameLst>
                                      </p:cBhvr>
                                      <p:to>
                                        <p:strVal val="visible"/>
                                      </p:to>
                                    </p:set>
                                    <p:animEffect filter="dissolve" transition="in">
                                      <p:cBhvr>
                                        <p:cTn id="14" dur="4000"/>
                                        <p:tgtEl>
                                          <p:spTgt spid="6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P build="p" bldLvl="5" animBg="1" rev="0" advAuto="0" spid="61"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8" name="Group 68"/>
          <p:cNvGrpSpPr/>
          <p:nvPr/>
        </p:nvGrpSpPr>
        <p:grpSpPr>
          <a:xfrm>
            <a:off x="266699" y="2832099"/>
            <a:ext cx="8597901" cy="1177707"/>
            <a:chOff x="0" y="0"/>
            <a:chExt cx="8597899" cy="1177705"/>
          </a:xfrm>
        </p:grpSpPr>
        <p:sp>
          <p:nvSpPr>
            <p:cNvPr id="65" name="Shape 65"/>
            <p:cNvSpPr/>
            <p:nvPr/>
          </p:nvSpPr>
          <p:spPr>
            <a:xfrm>
              <a:off x="1524000" y="381000"/>
              <a:ext cx="533401" cy="304800"/>
            </a:xfrm>
            <a:prstGeom prst="line">
              <a:avLst/>
            </a:prstGeom>
            <a:noFill/>
            <a:ln w="9525" cap="flat">
              <a:solidFill>
                <a:srgbClr val="000000"/>
              </a:solidFill>
              <a:prstDash val="solid"/>
              <a:round/>
            </a:ln>
            <a:effectLst/>
          </p:spPr>
          <p:txBody>
            <a:bodyPr wrap="square" lIns="0" tIns="0" rIns="0" bIns="0" numCol="1" anchor="ctr">
              <a:noAutofit/>
            </a:bodyPr>
            <a:lstStyle/>
            <a:p>
              <a:pPr lvl="0" algn="l" defTabSz="457200">
                <a:defRPr sz="1200">
                  <a:solidFill>
                    <a:srgbClr val="000000"/>
                  </a:solidFill>
                  <a:effectLst/>
                  <a:latin typeface="Helvetica"/>
                  <a:ea typeface="Helvetica"/>
                  <a:cs typeface="Helvetica"/>
                  <a:sym typeface="Helvetica"/>
                </a:defRPr>
              </a:pPr>
            </a:p>
          </p:txBody>
        </p:sp>
        <p:pic>
          <p:nvPicPr>
            <p:cNvPr id="66" name="image2.pdf"/>
            <p:cNvPicPr/>
            <p:nvPr/>
          </p:nvPicPr>
          <p:blipFill>
            <a:blip r:embed="rId3">
              <a:extLst/>
            </a:blip>
            <a:stretch>
              <a:fillRect/>
            </a:stretch>
          </p:blipFill>
          <p:spPr>
            <a:xfrm>
              <a:off x="0" y="0"/>
              <a:ext cx="1676400" cy="822325"/>
            </a:xfrm>
            <a:prstGeom prst="rect">
              <a:avLst/>
            </a:prstGeom>
            <a:ln w="12700" cap="flat">
              <a:noFill/>
              <a:miter lim="400000"/>
            </a:ln>
            <a:effectLst/>
          </p:spPr>
        </p:pic>
        <p:pic>
          <p:nvPicPr>
            <p:cNvPr id="67" name=""/>
            <p:cNvPicPr/>
            <p:nvPr/>
          </p:nvPicPr>
          <p:blipFill>
            <a:blip r:embed="rId4">
              <a:extLst/>
            </a:blip>
            <a:stretch>
              <a:fillRect/>
            </a:stretch>
          </p:blipFill>
          <p:spPr>
            <a:xfrm>
              <a:off x="2006599" y="179387"/>
              <a:ext cx="6591301" cy="998319"/>
            </a:xfrm>
            <a:prstGeom prst="rect">
              <a:avLst/>
            </a:prstGeom>
            <a:effectLst>
              <a:outerShdw sx="100000" sy="100000" kx="0" ky="0" algn="b" rotWithShape="0" blurRad="38100" dist="38100" dir="2700000">
                <a:srgbClr val="000000"/>
              </a:outerShdw>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7" grpId="1" fill="hold">
                                  <p:stCondLst>
                                    <p:cond delay="0"/>
                                  </p:stCondLst>
                                  <p:iterate type="el" backwards="0">
                                    <p:tmAbs val="0"/>
                                  </p:iterate>
                                  <p:childTnLst>
                                    <p:set>
                                      <p:cBhvr>
                                        <p:cTn id="6" fill="hold"/>
                                        <p:tgtEl>
                                          <p:spTgt spid="68"/>
                                        </p:tgtEl>
                                        <p:attrNameLst>
                                          <p:attrName>style.visibility</p:attrName>
                                        </p:attrNameLst>
                                      </p:cBhvr>
                                      <p:to>
                                        <p:strVal val="visible"/>
                                      </p:to>
                                    </p:set>
                                    <p:anim calcmode="lin" valueType="num">
                                      <p:cBhvr>
                                        <p:cTn id="7" dur="2000" fill="hold"/>
                                        <p:tgtEl>
                                          <p:spTgt spid="68"/>
                                        </p:tgtEl>
                                        <p:attrNameLst>
                                          <p:attrName>ppt_x</p:attrName>
                                        </p:attrNameLst>
                                      </p:cBhvr>
                                      <p:tavLst>
                                        <p:tav tm="0">
                                          <p:val>
                                            <p:strVal val="1+#ppt_w/2"/>
                                          </p:val>
                                        </p:tav>
                                        <p:tav tm="100000">
                                          <p:val>
                                            <p:strVal val="#ppt_x"/>
                                          </p:val>
                                        </p:tav>
                                      </p:tavLst>
                                    </p:anim>
                                    <p:anim calcmode="lin" valueType="num">
                                      <p:cBhvr>
                                        <p:cTn id="8" dur="20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12700" y="-55563"/>
            <a:ext cx="9105900" cy="1739901"/>
          </a:xfrm>
          <a:prstGeom prst="rect">
            <a:avLst/>
          </a:prstGeom>
          <a:ln>
            <a:round/>
          </a:ln>
        </p:spPr>
        <p:txBody>
          <a:bodyPr lIns="0" tIns="0" rIns="0" bIns="0">
            <a:normAutofit fontScale="100000" lnSpcReduction="0"/>
          </a:bodyPr>
          <a:lstStyle/>
          <a:p>
            <a:pPr lvl="0" algn="ctr" defTabSz="402336">
              <a:defRPr sz="1800">
                <a:solidFill>
                  <a:srgbClr val="000000"/>
                </a:solidFill>
                <a:effectLst/>
              </a:defRPr>
            </a:pPr>
            <a:r>
              <a:rPr sz="4752">
                <a:solidFill>
                  <a:srgbClr val="FFFFFF"/>
                </a:solidFill>
                <a:effectLst>
                  <a:outerShdw sx="100000" sy="100000" kx="0" ky="0" algn="b" rotWithShape="0" blurRad="50292" dist="37719" dir="5400000">
                    <a:srgbClr val="000000"/>
                  </a:outerShdw>
                </a:effectLst>
                <a:latin typeface="Helvetica Neue"/>
                <a:ea typeface="Helvetica Neue"/>
                <a:cs typeface="Helvetica Neue"/>
                <a:sym typeface="Helvetica Neue"/>
              </a:rPr>
              <a:t>Some listening is easy, </a:t>
            </a:r>
            <a:br>
              <a:rPr sz="4752">
                <a:solidFill>
                  <a:srgbClr val="FFFFFF"/>
                </a:solidFill>
                <a:effectLst>
                  <a:outerShdw sx="100000" sy="100000" kx="0" ky="0" algn="b" rotWithShape="0" blurRad="50292" dist="37719" dir="5400000">
                    <a:srgbClr val="000000"/>
                  </a:outerShdw>
                </a:effectLst>
                <a:latin typeface="Helvetica Neue"/>
                <a:ea typeface="Helvetica Neue"/>
                <a:cs typeface="Helvetica Neue"/>
                <a:sym typeface="Helvetica Neue"/>
              </a:rPr>
            </a:br>
            <a:r>
              <a:rPr sz="4752">
                <a:solidFill>
                  <a:srgbClr val="FFFFFF"/>
                </a:solidFill>
                <a:effectLst>
                  <a:outerShdw sx="100000" sy="100000" kx="0" ky="0" algn="b" rotWithShape="0" blurRad="50292" dist="37719" dir="5400000">
                    <a:srgbClr val="000000"/>
                  </a:outerShdw>
                </a:effectLst>
                <a:latin typeface="Helvetica Neue"/>
                <a:ea typeface="Helvetica Neue"/>
                <a:cs typeface="Helvetica Neue"/>
                <a:sym typeface="Helvetica Neue"/>
              </a:rPr>
              <a:t>but “active” listening is hard work</a:t>
            </a:r>
          </a:p>
        </p:txBody>
      </p:sp>
      <p:sp>
        <p:nvSpPr>
          <p:cNvPr id="73" name="Shape 73"/>
          <p:cNvSpPr/>
          <p:nvPr>
            <p:ph type="body" idx="1"/>
          </p:nvPr>
        </p:nvSpPr>
        <p:spPr>
          <a:xfrm>
            <a:off x="6350" y="1752600"/>
            <a:ext cx="9105900" cy="1079500"/>
          </a:xfrm>
          <a:prstGeom prst="rect">
            <a:avLst/>
          </a:prstGeom>
          <a:ln>
            <a:round/>
          </a:ln>
        </p:spPr>
        <p:txBody>
          <a:bodyPr anchor="t"/>
          <a:lstStyle>
            <a:lvl1pPr marL="0" indent="0">
              <a:spcBef>
                <a:spcPts val="700"/>
              </a:spcBef>
              <a:buClr>
                <a:srgbClr val="000000"/>
              </a:buClr>
              <a:buSzTx/>
              <a:buFont typeface="Arial"/>
              <a:buNone/>
              <a:defRPr sz="3600"/>
            </a:lvl1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Low energy                             High energy</a:t>
            </a:r>
          </a:p>
        </p:txBody>
      </p:sp>
      <p:sp>
        <p:nvSpPr>
          <p:cNvPr id="74" name="Shape 74"/>
          <p:cNvSpPr/>
          <p:nvPr/>
        </p:nvSpPr>
        <p:spPr>
          <a:xfrm>
            <a:off x="2826841" y="2119957"/>
            <a:ext cx="3337571" cy="1640"/>
          </a:xfrm>
          <a:prstGeom prst="line">
            <a:avLst/>
          </a:prstGeom>
          <a:ln w="25400">
            <a:solidFill>
              <a:srgbClr val="FFFFFF"/>
            </a:solidFill>
            <a:miter lim="400000"/>
            <a:headEnd type="triangle"/>
            <a:tailEnd type="triangle"/>
          </a:ln>
        </p:spPr>
        <p:txBody>
          <a:bodyPr lIns="0" tIns="0" rIns="0" bIns="0"/>
          <a:lstStyle/>
          <a:p>
            <a:pPr lvl="0" algn="l" defTabSz="457200">
              <a:defRPr sz="1200">
                <a:solidFill>
                  <a:srgbClr val="000000"/>
                </a:solidFill>
                <a:effectLst/>
                <a:latin typeface="Helvetica"/>
                <a:ea typeface="Helvetica"/>
                <a:cs typeface="Helvetica"/>
                <a:sym typeface="Helvetica"/>
              </a:defRPr>
            </a:pPr>
          </a:p>
        </p:txBody>
      </p:sp>
      <p:sp>
        <p:nvSpPr>
          <p:cNvPr id="75" name="Shape 75"/>
          <p:cNvSpPr/>
          <p:nvPr/>
        </p:nvSpPr>
        <p:spPr>
          <a:xfrm>
            <a:off x="691291" y="4457700"/>
            <a:ext cx="4559301" cy="203382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buClr>
                <a:srgbClr val="000000"/>
              </a:buClr>
              <a:defRPr sz="1800">
                <a:solidFill>
                  <a:srgbClr val="000000"/>
                </a:solidFill>
                <a:effectLst/>
              </a:defRPr>
            </a:pPr>
            <a:r>
              <a:rPr b="1" sz="6400">
                <a:solidFill>
                  <a:srgbClr val="FFFFFF"/>
                </a:solidFill>
                <a:effectLst>
                  <a:outerShdw sx="100000" sy="100000" kx="0" ky="0" algn="b" rotWithShape="0" blurRad="38100" dist="64529" dir="2700000">
                    <a:srgbClr val="000000">
                      <a:alpha val="48275"/>
                    </a:srgbClr>
                  </a:outerShdw>
                </a:effectLst>
                <a:latin typeface="Helvetica Neue"/>
                <a:ea typeface="Helvetica Neue"/>
                <a:cs typeface="Helvetica Neue"/>
                <a:sym typeface="Helvetica Neue"/>
              </a:rPr>
              <a:t>“Active” </a:t>
            </a:r>
            <a:endParaRPr sz="6400">
              <a:solidFill>
                <a:srgbClr val="FFFFFF"/>
              </a:solidFill>
              <a:effectLst>
                <a:outerShdw sx="100000" sy="100000" kx="0" ky="0" algn="b" rotWithShape="0" blurRad="38100" dist="64529" dir="2700000">
                  <a:srgbClr val="000000">
                    <a:alpha val="48275"/>
                  </a:srgbClr>
                </a:outerShdw>
              </a:effectLst>
              <a:latin typeface="Helvetica Neue"/>
              <a:ea typeface="Helvetica Neue"/>
              <a:cs typeface="Helvetica Neue"/>
              <a:sym typeface="Helvetica Neue"/>
            </a:endParaRPr>
          </a:p>
          <a:p>
            <a:pPr lvl="0">
              <a:buClr>
                <a:srgbClr val="000000"/>
              </a:buClr>
              <a:defRPr sz="1800">
                <a:solidFill>
                  <a:srgbClr val="000000"/>
                </a:solidFill>
                <a:effectLst/>
              </a:defRPr>
            </a:pPr>
            <a:r>
              <a:rPr b="1" sz="6400">
                <a:solidFill>
                  <a:srgbClr val="FFFFFF"/>
                </a:solidFill>
                <a:effectLst>
                  <a:outerShdw sx="100000" sy="100000" kx="0" ky="0" algn="b" rotWithShape="0" blurRad="38100" dist="64529" dir="2700000">
                    <a:srgbClr val="000000">
                      <a:alpha val="48275"/>
                    </a:srgbClr>
                  </a:outerShdw>
                </a:effectLst>
                <a:latin typeface="Helvetica Neue"/>
                <a:ea typeface="Helvetica Neue"/>
                <a:cs typeface="Helvetica Neue"/>
                <a:sym typeface="Helvetica Neue"/>
              </a:rPr>
              <a:t>Listening</a:t>
            </a:r>
          </a:p>
        </p:txBody>
      </p:sp>
      <p:sp>
        <p:nvSpPr>
          <p:cNvPr id="76" name="Shape 76"/>
          <p:cNvSpPr/>
          <p:nvPr/>
        </p:nvSpPr>
        <p:spPr>
          <a:xfrm>
            <a:off x="396786" y="3059507"/>
            <a:ext cx="978256"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Party</a:t>
            </a:r>
            <a:endParaRPr sz="28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Radio</a:t>
            </a:r>
          </a:p>
        </p:txBody>
      </p:sp>
      <p:sp>
        <p:nvSpPr>
          <p:cNvPr id="77" name="Shape 77"/>
          <p:cNvSpPr/>
          <p:nvPr/>
        </p:nvSpPr>
        <p:spPr>
          <a:xfrm>
            <a:off x="1651859" y="3065857"/>
            <a:ext cx="1827785"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Classroom</a:t>
            </a:r>
            <a:endParaRPr sz="28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Meetings</a:t>
            </a:r>
          </a:p>
        </p:txBody>
      </p:sp>
      <p:sp>
        <p:nvSpPr>
          <p:cNvPr id="78" name="Shape 78"/>
          <p:cNvSpPr/>
          <p:nvPr/>
        </p:nvSpPr>
        <p:spPr>
          <a:xfrm>
            <a:off x="3795122" y="3065857"/>
            <a:ext cx="1695857"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Interview</a:t>
            </a:r>
            <a:endParaRPr sz="28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Facilitation</a:t>
            </a:r>
          </a:p>
        </p:txBody>
      </p:sp>
      <p:sp>
        <p:nvSpPr>
          <p:cNvPr id="79" name="Shape 79"/>
          <p:cNvSpPr/>
          <p:nvPr/>
        </p:nvSpPr>
        <p:spPr>
          <a:xfrm>
            <a:off x="5882994" y="2913457"/>
            <a:ext cx="3046071" cy="13612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Coaching Session</a:t>
            </a:r>
            <a:endParaRPr sz="28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Conflict Resolution</a:t>
            </a:r>
            <a:endParaRPr sz="28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2800">
                <a:solidFill>
                  <a:srgbClr val="FFFFFF"/>
                </a:solidFill>
                <a:effectLst>
                  <a:outerShdw sx="100000" sy="100000" kx="0" ky="0" algn="b" rotWithShape="0" blurRad="38100" dist="64529" dir="2700000">
                    <a:srgbClr val="000000">
                      <a:alpha val="48275"/>
                    </a:srgbClr>
                  </a:outerShdw>
                </a:effectLst>
              </a:rPr>
              <a:t>Mediation</a:t>
            </a:r>
          </a:p>
        </p:txBody>
      </p:sp>
      <p:sp>
        <p:nvSpPr>
          <p:cNvPr id="80" name="Shape 80"/>
          <p:cNvSpPr/>
          <p:nvPr/>
        </p:nvSpPr>
        <p:spPr>
          <a:xfrm>
            <a:off x="1447800" y="3111500"/>
            <a:ext cx="190500" cy="825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38100" tIns="38100" rIns="38100" bIns="38100" anchor="ctr"/>
          <a:lstStyle/>
          <a:p>
            <a:pPr lvl="0">
              <a:defRPr sz="2400"/>
            </a:pPr>
          </a:p>
        </p:txBody>
      </p:sp>
      <p:sp>
        <p:nvSpPr>
          <p:cNvPr id="81" name="Shape 81"/>
          <p:cNvSpPr/>
          <p:nvPr/>
        </p:nvSpPr>
        <p:spPr>
          <a:xfrm>
            <a:off x="3492500" y="3111500"/>
            <a:ext cx="190500" cy="825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38100" tIns="38100" rIns="38100" bIns="38100" anchor="ctr"/>
          <a:lstStyle/>
          <a:p>
            <a:pPr lvl="0">
              <a:defRPr sz="2400"/>
            </a:pPr>
          </a:p>
        </p:txBody>
      </p:sp>
      <p:sp>
        <p:nvSpPr>
          <p:cNvPr id="82" name="Shape 82"/>
          <p:cNvSpPr/>
          <p:nvPr/>
        </p:nvSpPr>
        <p:spPr>
          <a:xfrm>
            <a:off x="5613400" y="3111500"/>
            <a:ext cx="190500" cy="825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38100" tIns="38100" rIns="38100" bIns="38100" anchor="ctr"/>
          <a:lstStyle/>
          <a:p>
            <a:pPr lvl="0">
              <a:defRPr sz="2400"/>
            </a:pPr>
          </a:p>
        </p:txBody>
      </p:sp>
      <p:grpSp>
        <p:nvGrpSpPr>
          <p:cNvPr id="85" name="Group 85"/>
          <p:cNvGrpSpPr/>
          <p:nvPr/>
        </p:nvGrpSpPr>
        <p:grpSpPr>
          <a:xfrm>
            <a:off x="5308600" y="4368800"/>
            <a:ext cx="2425700" cy="1981200"/>
            <a:chOff x="0" y="0"/>
            <a:chExt cx="2425700" cy="1981200"/>
          </a:xfrm>
        </p:grpSpPr>
        <p:sp>
          <p:nvSpPr>
            <p:cNvPr id="83" name="Shape 83"/>
            <p:cNvSpPr/>
            <p:nvPr/>
          </p:nvSpPr>
          <p:spPr>
            <a:xfrm>
              <a:off x="0" y="711200"/>
              <a:ext cx="2044700"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03" y="14256"/>
                  </a:moveTo>
                  <a:lnTo>
                    <a:pt x="5903" y="21600"/>
                  </a:lnTo>
                  <a:lnTo>
                    <a:pt x="0" y="10800"/>
                  </a:lnTo>
                  <a:lnTo>
                    <a:pt x="5903" y="0"/>
                  </a:lnTo>
                  <a:lnTo>
                    <a:pt x="5903" y="7344"/>
                  </a:lnTo>
                  <a:lnTo>
                    <a:pt x="21600" y="7344"/>
                  </a:lnTo>
                  <a:lnTo>
                    <a:pt x="21600" y="14256"/>
                  </a:lnTo>
                  <a:close/>
                </a:path>
              </a:pathLst>
            </a:custGeom>
            <a:gradFill flip="none" rotWithShape="1">
              <a:gsLst>
                <a:gs pos="0">
                  <a:srgbClr val="0097EB">
                    <a:alpha val="75000"/>
                  </a:srgbClr>
                </a:gs>
                <a:gs pos="100000">
                  <a:srgbClr val="0071EB">
                    <a:alpha val="64999"/>
                  </a:srgbClr>
                </a:gs>
              </a:gsLst>
              <a:lin ang="5400000" scaled="0"/>
            </a:gradFill>
            <a:ln w="12700" cap="flat">
              <a:noFill/>
              <a:miter lim="400000"/>
            </a:ln>
            <a:effectLst>
              <a:outerShdw sx="100000" sy="100000" kx="0" ky="0" algn="b" rotWithShape="0" blurRad="101600" dist="0" dir="5400000">
                <a:srgbClr val="000000">
                  <a:alpha val="50000"/>
                </a:srgbClr>
              </a:outerShdw>
            </a:effectLst>
          </p:spPr>
          <p:txBody>
            <a:bodyPr wrap="square" lIns="38100" tIns="38100" rIns="38100" bIns="38100" numCol="1" anchor="ctr">
              <a:noAutofit/>
            </a:bodyPr>
            <a:lstStyle/>
            <a:p>
              <a:pPr lvl="0">
                <a:defRPr sz="2400"/>
              </a:pPr>
            </a:p>
          </p:txBody>
        </p:sp>
        <p:sp>
          <p:nvSpPr>
            <p:cNvPr id="84" name="Shape 84"/>
            <p:cNvSpPr/>
            <p:nvPr/>
          </p:nvSpPr>
          <p:spPr>
            <a:xfrm>
              <a:off x="2044700" y="0"/>
              <a:ext cx="381000" cy="1549400"/>
            </a:xfrm>
            <a:prstGeom prst="rect">
              <a:avLst/>
            </a:prstGeom>
            <a:gradFill flip="none" rotWithShape="1">
              <a:gsLst>
                <a:gs pos="0">
                  <a:srgbClr val="0097EB">
                    <a:alpha val="75000"/>
                  </a:srgbClr>
                </a:gs>
                <a:gs pos="100000">
                  <a:srgbClr val="0071EB">
                    <a:alpha val="64999"/>
                  </a:srgbClr>
                </a:gs>
              </a:gsLst>
              <a:lin ang="5400000" scaled="0"/>
            </a:gradFill>
            <a:ln w="12700" cap="flat">
              <a:noFill/>
              <a:miter lim="400000"/>
            </a:ln>
            <a:effectLst>
              <a:outerShdw sx="100000" sy="100000" kx="0" ky="0" algn="b" rotWithShape="0" blurRad="101600" dist="0" dir="5400000">
                <a:srgbClr val="000000">
                  <a:alpha val="50000"/>
                </a:srgbClr>
              </a:outerShdw>
            </a:effectLst>
          </p:spPr>
          <p:txBody>
            <a:bodyPr wrap="square" lIns="38100" tIns="38100" rIns="38100" bIns="38100" numCol="1" anchor="ctr">
              <a:noAutofit/>
            </a:bodyPr>
            <a:lstStyle/>
            <a:p>
              <a:pPr lvl="0">
                <a:defRPr sz="2400"/>
              </a:pPr>
            </a:p>
          </p:txBody>
        </p:sp>
      </p:grpSp>
      <p:grpSp>
        <p:nvGrpSpPr>
          <p:cNvPr id="89" name="Group 89"/>
          <p:cNvGrpSpPr/>
          <p:nvPr/>
        </p:nvGrpSpPr>
        <p:grpSpPr>
          <a:xfrm>
            <a:off x="342899" y="2946399"/>
            <a:ext cx="8597901" cy="1177707"/>
            <a:chOff x="0" y="0"/>
            <a:chExt cx="8597899" cy="1177705"/>
          </a:xfrm>
        </p:grpSpPr>
        <p:sp>
          <p:nvSpPr>
            <p:cNvPr id="86" name="Shape 86"/>
            <p:cNvSpPr/>
            <p:nvPr/>
          </p:nvSpPr>
          <p:spPr>
            <a:xfrm>
              <a:off x="1524000" y="381000"/>
              <a:ext cx="533401" cy="304800"/>
            </a:xfrm>
            <a:prstGeom prst="line">
              <a:avLst/>
            </a:prstGeom>
            <a:noFill/>
            <a:ln w="9525" cap="flat">
              <a:solidFill>
                <a:srgbClr val="000000"/>
              </a:solidFill>
              <a:prstDash val="solid"/>
              <a:round/>
            </a:ln>
            <a:effectLst/>
          </p:spPr>
          <p:txBody>
            <a:bodyPr wrap="square" lIns="0" tIns="0" rIns="0" bIns="0" numCol="1" anchor="ctr">
              <a:noAutofit/>
            </a:bodyPr>
            <a:lstStyle/>
            <a:p>
              <a:pPr lvl="0" algn="l" defTabSz="457200">
                <a:defRPr sz="1200">
                  <a:solidFill>
                    <a:srgbClr val="000000"/>
                  </a:solidFill>
                  <a:effectLst/>
                  <a:latin typeface="Helvetica"/>
                  <a:ea typeface="Helvetica"/>
                  <a:cs typeface="Helvetica"/>
                  <a:sym typeface="Helvetica"/>
                </a:defRPr>
              </a:pPr>
            </a:p>
          </p:txBody>
        </p:sp>
        <p:pic>
          <p:nvPicPr>
            <p:cNvPr id="87" name="image2.pdf"/>
            <p:cNvPicPr/>
            <p:nvPr/>
          </p:nvPicPr>
          <p:blipFill>
            <a:blip r:embed="rId3">
              <a:extLst/>
            </a:blip>
            <a:stretch>
              <a:fillRect/>
            </a:stretch>
          </p:blipFill>
          <p:spPr>
            <a:xfrm>
              <a:off x="0" y="0"/>
              <a:ext cx="1676400" cy="822325"/>
            </a:xfrm>
            <a:prstGeom prst="rect">
              <a:avLst/>
            </a:prstGeom>
            <a:ln w="12700" cap="flat">
              <a:noFill/>
              <a:miter lim="400000"/>
            </a:ln>
            <a:effectLst/>
          </p:spPr>
        </p:pic>
        <p:pic>
          <p:nvPicPr>
            <p:cNvPr id="88" name=""/>
            <p:cNvPicPr/>
            <p:nvPr/>
          </p:nvPicPr>
          <p:blipFill>
            <a:blip r:embed="rId4">
              <a:extLst/>
            </a:blip>
            <a:stretch>
              <a:fillRect/>
            </a:stretch>
          </p:blipFill>
          <p:spPr>
            <a:xfrm>
              <a:off x="2006599" y="179387"/>
              <a:ext cx="6591301" cy="998319"/>
            </a:xfrm>
            <a:prstGeom prst="rect">
              <a:avLst/>
            </a:prstGeom>
            <a:effectLst>
              <a:outerShdw sx="100000" sy="100000" kx="0" ky="0" algn="b" rotWithShape="0" blurRad="38100" dist="38100" dir="2700000">
                <a:srgbClr val="000000"/>
              </a:outerShdw>
            </a:effectLst>
          </p:spPr>
        </p:pic>
      </p:gr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xit" presetSubtype="8" presetID="7" grpId="1" fill="hold">
                                  <p:stCondLst>
                                    <p:cond delay="0"/>
                                  </p:stCondLst>
                                  <p:iterate type="el" backwards="0">
                                    <p:tmAbs val="0"/>
                                  </p:iterate>
                                  <p:childTnLst>
                                    <p:anim calcmode="lin" valueType="num">
                                      <p:cBhvr>
                                        <p:cTn id="6" dur="1500" fill="hold"/>
                                        <p:tgtEl>
                                          <p:spTgt spid="89"/>
                                        </p:tgtEl>
                                        <p:attrNameLst>
                                          <p:attrName>ppt_x</p:attrName>
                                        </p:attrNameLst>
                                      </p:cBhvr>
                                      <p:tavLst>
                                        <p:tav tm="0">
                                          <p:val>
                                            <p:strVal val="ppt_x"/>
                                          </p:val>
                                        </p:tav>
                                        <p:tav tm="100000">
                                          <p:val>
                                            <p:strVal val="0-ppt_w/2"/>
                                          </p:val>
                                        </p:tav>
                                      </p:tavLst>
                                    </p:anim>
                                    <p:anim calcmode="lin" valueType="num">
                                      <p:cBhvr>
                                        <p:cTn id="7" dur="1500" fill="hold"/>
                                        <p:tgtEl>
                                          <p:spTgt spid="89"/>
                                        </p:tgtEl>
                                        <p:attrNameLst>
                                          <p:attrName>ppt_y</p:attrName>
                                        </p:attrNameLst>
                                      </p:cBhvr>
                                      <p:tavLst>
                                        <p:tav tm="0">
                                          <p:val>
                                            <p:strVal val="ppt_y"/>
                                          </p:val>
                                        </p:tav>
                                        <p:tav tm="100000">
                                          <p:val>
                                            <p:strVal val="ppt_y"/>
                                          </p:val>
                                        </p:tav>
                                      </p:tavLst>
                                    </p:anim>
                                    <p:set>
                                      <p:cBhvr>
                                        <p:cTn id="8" fill="hold">
                                          <p:stCondLst>
                                            <p:cond delay="1499"/>
                                          </p:stCondLst>
                                        </p:cTn>
                                        <p:tgtEl>
                                          <p:spTgt spid="89"/>
                                        </p:tgtEl>
                                        <p:attrNameLst>
                                          <p:attrName>style.visibility</p:attrName>
                                        </p:attrNameLst>
                                      </p:cBhvr>
                                      <p:to>
                                        <p:strVal val="hidden"/>
                                      </p:to>
                                    </p:set>
                                  </p:childTnLst>
                                </p:cTn>
                              </p:par>
                            </p:childTnLst>
                          </p:cTn>
                        </p:par>
                        <p:par>
                          <p:cTn id="9" fill="hold">
                            <p:stCondLst>
                              <p:cond delay="1500"/>
                            </p:stCondLst>
                            <p:childTnLst>
                              <p:par>
                                <p:cTn id="10" nodeType="afterEffect" presetClass="entr" presetSubtype="8" presetID="22" grpId="2" fill="hold">
                                  <p:stCondLst>
                                    <p:cond delay="0"/>
                                  </p:stCondLst>
                                  <p:iterate type="el" backwards="0">
                                    <p:tmAbs val="0"/>
                                  </p:iterate>
                                  <p:childTnLst>
                                    <p:set>
                                      <p:cBhvr>
                                        <p:cTn id="11" fill="hold"/>
                                        <p:tgtEl>
                                          <p:spTgt spid="72"/>
                                        </p:tgtEl>
                                        <p:attrNameLst>
                                          <p:attrName>style.visibility</p:attrName>
                                        </p:attrNameLst>
                                      </p:cBhvr>
                                      <p:to>
                                        <p:strVal val="visible"/>
                                      </p:to>
                                    </p:set>
                                    <p:animEffect filter="wipe(left)" transition="in">
                                      <p:cBhvr>
                                        <p:cTn id="12" dur="1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73">
                                            <p:bg/>
                                          </p:spTgt>
                                        </p:tgtEl>
                                        <p:attrNameLst>
                                          <p:attrName>style.visibility</p:attrName>
                                        </p:attrNameLst>
                                      </p:cBhvr>
                                      <p:to>
                                        <p:strVal val="visible"/>
                                      </p:to>
                                    </p:set>
                                    <p:animEffect filter="fade" transition="in">
                                      <p:cBhvr>
                                        <p:cTn id="17" dur="2000"/>
                                        <p:tgtEl>
                                          <p:spTgt spid="73">
                                            <p:bg/>
                                          </p:spTgt>
                                        </p:tgtEl>
                                      </p:cBhvr>
                                    </p:animEffect>
                                  </p:childTnLst>
                                </p:cTn>
                              </p:par>
                              <p:par>
                                <p:cTn id="18" presetClass="entr" presetSubtype="0" presetID="10" grpId="3" fill="hold">
                                  <p:stCondLst>
                                    <p:cond delay="0"/>
                                  </p:stCondLst>
                                  <p:iterate type="el" backwards="0">
                                    <p:tmAbs val="0"/>
                                  </p:iterate>
                                  <p:childTnLst>
                                    <p:set>
                                      <p:cBhvr>
                                        <p:cTn id="19" fill="hold"/>
                                        <p:tgtEl>
                                          <p:spTgt spid="73">
                                            <p:txEl>
                                              <p:pRg st="0" end="0"/>
                                            </p:txEl>
                                          </p:spTgt>
                                        </p:tgtEl>
                                        <p:attrNameLst>
                                          <p:attrName>style.visibility</p:attrName>
                                        </p:attrNameLst>
                                      </p:cBhvr>
                                      <p:to>
                                        <p:strVal val="visible"/>
                                      </p:to>
                                    </p:set>
                                    <p:animEffect filter="fade" transition="in">
                                      <p:cBhvr>
                                        <p:cTn id="20" dur="2000"/>
                                        <p:tgtEl>
                                          <p:spTgt spid="73">
                                            <p:txEl>
                                              <p:pRg st="0" end="0"/>
                                            </p:txEl>
                                          </p:spTgt>
                                        </p:tgtEl>
                                      </p:cBhvr>
                                    </p:animEffect>
                                  </p:childTnLst>
                                </p:cTn>
                              </p:par>
                            </p:childTnLst>
                          </p:cTn>
                        </p:par>
                        <p:par>
                          <p:cTn id="21" fill="hold">
                            <p:stCondLst>
                              <p:cond delay="2000"/>
                            </p:stCondLst>
                            <p:childTnLst>
                              <p:par>
                                <p:cTn id="22" nodeType="afterEffect" presetClass="entr" presetSubtype="0" presetID="10" grpId="4" fill="hold">
                                  <p:stCondLst>
                                    <p:cond delay="0"/>
                                  </p:stCondLst>
                                  <p:iterate type="el" backwards="0">
                                    <p:tmAbs val="0"/>
                                  </p:iterate>
                                  <p:childTnLst>
                                    <p:set>
                                      <p:cBhvr>
                                        <p:cTn id="23" fill="hold"/>
                                        <p:tgtEl>
                                          <p:spTgt spid="74"/>
                                        </p:tgtEl>
                                        <p:attrNameLst>
                                          <p:attrName>style.visibility</p:attrName>
                                        </p:attrNameLst>
                                      </p:cBhvr>
                                      <p:to>
                                        <p:strVal val="visible"/>
                                      </p:to>
                                    </p:set>
                                    <p:animEffect filter="fade" transition="in">
                                      <p:cBhvr>
                                        <p:cTn id="24" dur="1500"/>
                                        <p:tgtEl>
                                          <p:spTgt spid="74"/>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0" grpId="5" fill="hold">
                                  <p:stCondLst>
                                    <p:cond delay="0"/>
                                  </p:stCondLst>
                                  <p:iterate type="lt" backwards="0">
                                    <p:tmAbs val="0"/>
                                  </p:iterate>
                                  <p:childTnLst>
                                    <p:set>
                                      <p:cBhvr>
                                        <p:cTn id="28" fill="hold"/>
                                        <p:tgtEl>
                                          <p:spTgt spid="76"/>
                                        </p:tgtEl>
                                        <p:attrNameLst>
                                          <p:attrName>style.visibility</p:attrName>
                                        </p:attrNameLst>
                                      </p:cBhvr>
                                      <p:to>
                                        <p:strVal val="visible"/>
                                      </p:to>
                                    </p:set>
                                    <p:animEffect filter="fade" transition="in">
                                      <p:cBhvr>
                                        <p:cTn id="29" dur="80"/>
                                        <p:tgtEl>
                                          <p:spTgt spid="76"/>
                                        </p:tgtEl>
                                      </p:cBhvr>
                                    </p:animEffect>
                                  </p:childTnLst>
                                </p:cTn>
                              </p:par>
                            </p:childTnLst>
                          </p:cTn>
                        </p:par>
                        <p:par>
                          <p:cTn id="30" fill="hold">
                            <p:stCondLst>
                              <p:cond delay="80"/>
                            </p:stCondLst>
                            <p:childTnLst>
                              <p:par>
                                <p:cTn id="31" nodeType="afterEffect" presetClass="entr" presetSubtype="0" presetID="10" grpId="6" fill="hold">
                                  <p:stCondLst>
                                    <p:cond delay="0"/>
                                  </p:stCondLst>
                                  <p:iterate type="lt" backwards="0">
                                    <p:tmAbs val="0"/>
                                  </p:iterate>
                                  <p:childTnLst>
                                    <p:set>
                                      <p:cBhvr>
                                        <p:cTn id="32" fill="hold"/>
                                        <p:tgtEl>
                                          <p:spTgt spid="80"/>
                                        </p:tgtEl>
                                        <p:attrNameLst>
                                          <p:attrName>style.visibility</p:attrName>
                                        </p:attrNameLst>
                                      </p:cBhvr>
                                      <p:to>
                                        <p:strVal val="visible"/>
                                      </p:to>
                                    </p:set>
                                    <p:animEffect filter="fade" transition="in">
                                      <p:cBhvr>
                                        <p:cTn id="33" dur="8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0" grpId="7" fill="hold">
                                  <p:stCondLst>
                                    <p:cond delay="0"/>
                                  </p:stCondLst>
                                  <p:iterate type="lt" backwards="0">
                                    <p:tmAbs val="0"/>
                                  </p:iterate>
                                  <p:childTnLst>
                                    <p:set>
                                      <p:cBhvr>
                                        <p:cTn id="37" fill="hold"/>
                                        <p:tgtEl>
                                          <p:spTgt spid="77"/>
                                        </p:tgtEl>
                                        <p:attrNameLst>
                                          <p:attrName>style.visibility</p:attrName>
                                        </p:attrNameLst>
                                      </p:cBhvr>
                                      <p:to>
                                        <p:strVal val="visible"/>
                                      </p:to>
                                    </p:set>
                                    <p:animEffect filter="fade" transition="in">
                                      <p:cBhvr>
                                        <p:cTn id="38" dur="80"/>
                                        <p:tgtEl>
                                          <p:spTgt spid="77"/>
                                        </p:tgtEl>
                                      </p:cBhvr>
                                    </p:animEffect>
                                  </p:childTnLst>
                                </p:cTn>
                              </p:par>
                            </p:childTnLst>
                          </p:cTn>
                        </p:par>
                        <p:par>
                          <p:cTn id="39" fill="hold">
                            <p:stCondLst>
                              <p:cond delay="80"/>
                            </p:stCondLst>
                            <p:childTnLst>
                              <p:par>
                                <p:cTn id="40" nodeType="afterEffect" presetClass="entr" presetSubtype="0" presetID="10" grpId="8" fill="hold">
                                  <p:stCondLst>
                                    <p:cond delay="0"/>
                                  </p:stCondLst>
                                  <p:iterate type="lt" backwards="0">
                                    <p:tmAbs val="0"/>
                                  </p:iterate>
                                  <p:childTnLst>
                                    <p:set>
                                      <p:cBhvr>
                                        <p:cTn id="41" fill="hold"/>
                                        <p:tgtEl>
                                          <p:spTgt spid="81"/>
                                        </p:tgtEl>
                                        <p:attrNameLst>
                                          <p:attrName>style.visibility</p:attrName>
                                        </p:attrNameLst>
                                      </p:cBhvr>
                                      <p:to>
                                        <p:strVal val="visible"/>
                                      </p:to>
                                    </p:set>
                                    <p:animEffect filter="fade" transition="in">
                                      <p:cBhvr>
                                        <p:cTn id="42" dur="8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0" grpId="9" fill="hold">
                                  <p:stCondLst>
                                    <p:cond delay="0"/>
                                  </p:stCondLst>
                                  <p:iterate type="lt" backwards="0">
                                    <p:tmAbs val="0"/>
                                  </p:iterate>
                                  <p:childTnLst>
                                    <p:set>
                                      <p:cBhvr>
                                        <p:cTn id="46" fill="hold"/>
                                        <p:tgtEl>
                                          <p:spTgt spid="78"/>
                                        </p:tgtEl>
                                        <p:attrNameLst>
                                          <p:attrName>style.visibility</p:attrName>
                                        </p:attrNameLst>
                                      </p:cBhvr>
                                      <p:to>
                                        <p:strVal val="visible"/>
                                      </p:to>
                                    </p:set>
                                    <p:animEffect filter="fade" transition="in">
                                      <p:cBhvr>
                                        <p:cTn id="47" dur="80"/>
                                        <p:tgtEl>
                                          <p:spTgt spid="78"/>
                                        </p:tgtEl>
                                      </p:cBhvr>
                                    </p:animEffect>
                                  </p:childTnLst>
                                </p:cTn>
                              </p:par>
                            </p:childTnLst>
                          </p:cTn>
                        </p:par>
                        <p:par>
                          <p:cTn id="48" fill="hold">
                            <p:stCondLst>
                              <p:cond delay="80"/>
                            </p:stCondLst>
                            <p:childTnLst>
                              <p:par>
                                <p:cTn id="49" nodeType="afterEffect" presetClass="entr" presetSubtype="0" presetID="10" grpId="10" fill="hold">
                                  <p:stCondLst>
                                    <p:cond delay="0"/>
                                  </p:stCondLst>
                                  <p:iterate type="lt" backwards="0">
                                    <p:tmAbs val="0"/>
                                  </p:iterate>
                                  <p:childTnLst>
                                    <p:set>
                                      <p:cBhvr>
                                        <p:cTn id="50" fill="hold"/>
                                        <p:tgtEl>
                                          <p:spTgt spid="82"/>
                                        </p:tgtEl>
                                        <p:attrNameLst>
                                          <p:attrName>style.visibility</p:attrName>
                                        </p:attrNameLst>
                                      </p:cBhvr>
                                      <p:to>
                                        <p:strVal val="visible"/>
                                      </p:to>
                                    </p:set>
                                    <p:animEffect filter="fade" transition="in">
                                      <p:cBhvr>
                                        <p:cTn id="51" dur="80"/>
                                        <p:tgtEl>
                                          <p:spTgt spid="82"/>
                                        </p:tgtEl>
                                      </p:cBhvr>
                                    </p:animEffec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0" grpId="11" fill="hold">
                                  <p:stCondLst>
                                    <p:cond delay="0"/>
                                  </p:stCondLst>
                                  <p:iterate type="lt" backwards="0">
                                    <p:tmAbs val="0"/>
                                  </p:iterate>
                                  <p:childTnLst>
                                    <p:set>
                                      <p:cBhvr>
                                        <p:cTn id="55" fill="hold"/>
                                        <p:tgtEl>
                                          <p:spTgt spid="79"/>
                                        </p:tgtEl>
                                        <p:attrNameLst>
                                          <p:attrName>style.visibility</p:attrName>
                                        </p:attrNameLst>
                                      </p:cBhvr>
                                      <p:to>
                                        <p:strVal val="visible"/>
                                      </p:to>
                                    </p:set>
                                    <p:animEffect filter="fade" transition="in">
                                      <p:cBhvr>
                                        <p:cTn id="56" dur="8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5" grpId="12" fill="hold">
                                  <p:stCondLst>
                                    <p:cond delay="0"/>
                                  </p:stCondLst>
                                  <p:iterate type="el" backwards="0">
                                    <p:tmAbs val="0"/>
                                  </p:iterate>
                                  <p:childTnLst>
                                    <p:set>
                                      <p:cBhvr>
                                        <p:cTn id="60" fill="hold"/>
                                        <p:tgtEl>
                                          <p:spTgt spid="85"/>
                                        </p:tgtEl>
                                        <p:attrNameLst>
                                          <p:attrName>style.visibility</p:attrName>
                                        </p:attrNameLst>
                                      </p:cBhvr>
                                      <p:to>
                                        <p:strVal val="visible"/>
                                      </p:to>
                                    </p:set>
                                    <p:anim calcmode="lin" valueType="num">
                                      <p:cBhvr>
                                        <p:cTn id="61" dur="1000" fill="hold"/>
                                        <p:tgtEl>
                                          <p:spTgt spid="85"/>
                                        </p:tgtEl>
                                        <p:attrNameLst>
                                          <p:attrName>ppt_w</p:attrName>
                                        </p:attrNameLst>
                                      </p:cBhvr>
                                      <p:tavLst>
                                        <p:tav tm="0">
                                          <p:val>
                                            <p:fltVal val="0"/>
                                          </p:val>
                                        </p:tav>
                                        <p:tav tm="100000">
                                          <p:val>
                                            <p:strVal val="#ppt_w"/>
                                          </p:val>
                                        </p:tav>
                                      </p:tavLst>
                                    </p:anim>
                                    <p:anim calcmode="lin" valueType="num">
                                      <p:cBhvr>
                                        <p:cTn id="62" dur="1000" fill="hold"/>
                                        <p:tgtEl>
                                          <p:spTgt spid="85"/>
                                        </p:tgtEl>
                                        <p:attrNameLst>
                                          <p:attrName>ppt_h</p:attrName>
                                        </p:attrNameLst>
                                      </p:cBhvr>
                                      <p:tavLst>
                                        <p:tav tm="0">
                                          <p:val>
                                            <p:fltVal val="0"/>
                                          </p:val>
                                        </p:tav>
                                        <p:tav tm="100000">
                                          <p:val>
                                            <p:strVal val="#ppt_h"/>
                                          </p:val>
                                        </p:tav>
                                      </p:tavLst>
                                    </p:anim>
                                    <p:anim calcmode="lin" valueType="num">
                                      <p:cBhvr>
                                        <p:cTn id="63"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0" presetID="1" grpId="13" fill="hold">
                                  <p:stCondLst>
                                    <p:cond delay="0"/>
                                  </p:stCondLst>
                                  <p:iterate type="el" backwards="0">
                                    <p:tmAbs val="0"/>
                                  </p:iterate>
                                  <p:childTnLst>
                                    <p:set>
                                      <p:cBhvr>
                                        <p:cTn id="68" fill="hold"/>
                                        <p:tgtEl>
                                          <p:spTgt spid="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5"/>
      <p:bldP build="whole" bldLvl="1" animBg="1" rev="0" advAuto="0" spid="77" grpId="7"/>
      <p:bldP build="whole" bldLvl="1" animBg="1" rev="0" advAuto="0" spid="74" grpId="4"/>
      <p:bldP build="whole" bldLvl="1" animBg="1" rev="0" advAuto="0" spid="79" grpId="11"/>
      <p:bldP build="whole" bldLvl="1" animBg="1" rev="0" advAuto="0" spid="82" grpId="10"/>
      <p:bldP build="whole" bldLvl="1" animBg="1" rev="0" advAuto="0" spid="78" grpId="9"/>
      <p:bldP build="whole" bldLvl="1" animBg="1" rev="0" advAuto="0" spid="89" grpId="1"/>
      <p:bldP build="whole" bldLvl="1" animBg="1" rev="0" advAuto="0" spid="85" grpId="12"/>
      <p:bldP build="p" bldLvl="5" animBg="1" rev="0" advAuto="0" spid="73" grpId="3"/>
      <p:bldP build="whole" bldLvl="1" animBg="1" rev="0" advAuto="0" spid="75" grpId="13"/>
      <p:bldP build="whole" bldLvl="1" animBg="1" rev="0" advAuto="0" spid="72" grpId="2"/>
      <p:bldP build="whole" bldLvl="1" animBg="1" rev="0" advAuto="0" spid="80" grpId="6"/>
      <p:bldP build="whole" bldLvl="1" animBg="1" rev="0" advAuto="0" spid="81" grpId="8"/>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358775" y="2908300"/>
            <a:ext cx="8432800" cy="1041400"/>
          </a:xfrm>
          <a:prstGeom prst="rect">
            <a:avLst/>
          </a:prstGeom>
          <a:ln>
            <a:round/>
          </a:ln>
        </p:spPr>
        <p:txBody>
          <a:bodyPr lIns="0" tIns="0" rIns="0" bIns="0">
            <a:normAutofit fontScale="100000" lnSpcReduction="0"/>
          </a:bodyPr>
          <a:lstStyle>
            <a:lvl1pPr algn="ctr" defTabSz="341375">
              <a:defRPr sz="6048">
                <a:effectLst>
                  <a:outerShdw sx="100000" sy="100000" kx="0" ky="0" algn="b" rotWithShape="0" blurRad="42672" dist="32004" dir="5400000">
                    <a:srgbClr val="000000"/>
                  </a:outerShdw>
                </a:effectLst>
                <a:latin typeface="Helvetica Neue"/>
                <a:ea typeface="Helvetica Neue"/>
                <a:cs typeface="Helvetica Neue"/>
                <a:sym typeface="Helvetica Neue"/>
              </a:defRPr>
            </a:lvl1pPr>
          </a:lstStyle>
          <a:p>
            <a:pPr lvl="0">
              <a:defRPr sz="1800">
                <a:solidFill>
                  <a:srgbClr val="000000"/>
                </a:solidFill>
                <a:effectLst/>
              </a:defRPr>
            </a:pPr>
            <a:r>
              <a:rPr sz="6048">
                <a:solidFill>
                  <a:srgbClr val="FFFFFF"/>
                </a:solidFill>
                <a:effectLst>
                  <a:outerShdw sx="100000" sy="100000" kx="0" ky="0" algn="b" rotWithShape="0" blurRad="42672" dist="32004" dir="5400000">
                    <a:srgbClr val="000000"/>
                  </a:outerShdw>
                </a:effectLst>
              </a:rPr>
              <a:t>Are you a good listener?</a:t>
            </a:r>
          </a:p>
        </p:txBody>
      </p:sp>
      <p:pic>
        <p:nvPicPr>
          <p:cNvPr id="94" name="not-listening.png"/>
          <p:cNvPicPr/>
          <p:nvPr/>
        </p:nvPicPr>
        <p:blipFill>
          <a:blip r:embed="rId3">
            <a:extLst/>
          </a:blip>
          <a:stretch>
            <a:fillRect/>
          </a:stretch>
        </p:blipFill>
        <p:spPr>
          <a:xfrm>
            <a:off x="5199286" y="4218486"/>
            <a:ext cx="2463801" cy="1849650"/>
          </a:xfrm>
          <a:prstGeom prst="rect">
            <a:avLst/>
          </a:prstGeom>
          <a:ln w="12700">
            <a:miter lim="400000"/>
          </a:ln>
        </p:spPr>
      </p:pic>
      <p:pic>
        <p:nvPicPr>
          <p:cNvPr id="95" name="listening-joe.png"/>
          <p:cNvPicPr/>
          <p:nvPr/>
        </p:nvPicPr>
        <p:blipFill>
          <a:blip r:embed="rId4">
            <a:extLst/>
          </a:blip>
          <a:stretch>
            <a:fillRect/>
          </a:stretch>
        </p:blipFill>
        <p:spPr>
          <a:xfrm>
            <a:off x="985171" y="688770"/>
            <a:ext cx="2349288" cy="194719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19050" y="98425"/>
            <a:ext cx="9080500" cy="1536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lvl="0">
              <a:buClr>
                <a:srgbClr val="0085CC"/>
              </a:buClr>
              <a:buFont typeface="Verdana"/>
              <a:defRPr sz="1800">
                <a:solidFill>
                  <a:srgbClr val="000000"/>
                </a:solidFill>
                <a:effectLst/>
              </a:defRPr>
            </a:pPr>
            <a:r>
              <a:rPr b="1" sz="4800">
                <a:solidFill>
                  <a:srgbClr val="FFFFFF"/>
                </a:solidFill>
                <a:effectLst>
                  <a:outerShdw sx="100000" sy="100000" kx="0" ky="0" algn="b" rotWithShape="0" blurRad="38100" dist="64529" dir="2700000">
                    <a:srgbClr val="000000">
                      <a:alpha val="48275"/>
                    </a:srgbClr>
                  </a:outerShdw>
                </a:effectLst>
                <a:uFill>
                  <a:solidFill>
                    <a:srgbClr val="FFFFFF"/>
                  </a:solidFill>
                </a:uFill>
                <a:latin typeface="Helvetica Neue"/>
                <a:ea typeface="Helvetica Neue"/>
                <a:cs typeface="Helvetica Neue"/>
                <a:sym typeface="Helvetica Neue"/>
              </a:rPr>
              <a:t>Do You “Close the Door” </a:t>
            </a:r>
            <a:endParaRPr b="1" sz="4800">
              <a:solidFill>
                <a:srgbClr val="FFFFFF"/>
              </a:solidFill>
              <a:effectLst>
                <a:outerShdw sx="100000" sy="100000" kx="0" ky="0" algn="b" rotWithShape="0" blurRad="38100" dist="64529" dir="2700000">
                  <a:srgbClr val="000000">
                    <a:alpha val="48275"/>
                  </a:srgbClr>
                </a:outerShdw>
              </a:effectLst>
              <a:uFill>
                <a:solidFill>
                  <a:srgbClr val="FFFFFF"/>
                </a:solidFill>
              </a:uFill>
              <a:latin typeface="Helvetica Neue"/>
              <a:ea typeface="Helvetica Neue"/>
              <a:cs typeface="Helvetica Neue"/>
              <a:sym typeface="Helvetica Neue"/>
            </a:endParaRPr>
          </a:p>
          <a:p>
            <a:pPr lvl="0">
              <a:buClr>
                <a:srgbClr val="0085CC"/>
              </a:buClr>
              <a:buFont typeface="Verdana"/>
              <a:defRPr sz="1800">
                <a:solidFill>
                  <a:srgbClr val="000000"/>
                </a:solidFill>
                <a:effectLst/>
              </a:defRPr>
            </a:pPr>
            <a:r>
              <a:rPr b="1" sz="4800">
                <a:solidFill>
                  <a:srgbClr val="FFFFFF"/>
                </a:solidFill>
                <a:effectLst>
                  <a:outerShdw sx="100000" sy="100000" kx="0" ky="0" algn="b" rotWithShape="0" blurRad="38100" dist="64529" dir="2700000">
                    <a:srgbClr val="000000">
                      <a:alpha val="48275"/>
                    </a:srgbClr>
                  </a:outerShdw>
                </a:effectLst>
                <a:uFill>
                  <a:solidFill>
                    <a:srgbClr val="FFFFFF"/>
                  </a:solidFill>
                </a:uFill>
                <a:latin typeface="Helvetica Neue"/>
                <a:ea typeface="Helvetica Neue"/>
                <a:cs typeface="Helvetica Neue"/>
                <a:sym typeface="Helvetica Neue"/>
              </a:rPr>
              <a:t>on a Conversation?</a:t>
            </a:r>
          </a:p>
        </p:txBody>
      </p:sp>
      <p:sp>
        <p:nvSpPr>
          <p:cNvPr id="100" name="Shape 100"/>
          <p:cNvSpPr/>
          <p:nvPr/>
        </p:nvSpPr>
        <p:spPr>
          <a:xfrm>
            <a:off x="299267" y="2190750"/>
            <a:ext cx="1561999" cy="863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spcBef>
                <a:spcPts val="400"/>
              </a:spcBef>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Offering</a:t>
            </a:r>
            <a:endParaRPr sz="2400">
              <a:solidFill>
                <a:srgbClr val="FFFFFF"/>
              </a:solidFill>
              <a:effectLst>
                <a:outerShdw sx="100000" sy="100000" kx="0" ky="0" algn="b" rotWithShape="0" blurRad="38100" dist="64529" dir="2700000">
                  <a:srgbClr val="000000">
                    <a:alpha val="48275"/>
                  </a:srgbClr>
                </a:outerShdw>
              </a:effectLst>
            </a:endParaRPr>
          </a:p>
          <a:p>
            <a:pPr lvl="0">
              <a:spcBef>
                <a:spcPts val="400"/>
              </a:spcBef>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Judgments</a:t>
            </a:r>
          </a:p>
        </p:txBody>
      </p:sp>
      <p:sp>
        <p:nvSpPr>
          <p:cNvPr id="101" name="Shape 101"/>
          <p:cNvSpPr/>
          <p:nvPr/>
        </p:nvSpPr>
        <p:spPr>
          <a:xfrm>
            <a:off x="2273299" y="2190750"/>
            <a:ext cx="5977638" cy="863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marL="342900" indent="-342900" algn="l" defTabSz="457200">
              <a:spcBef>
                <a:spcPts val="400"/>
              </a:spcBef>
              <a:buClr>
                <a:srgbClr val="000000"/>
              </a:buClr>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uFill>
                  <a:solidFill>
                    <a:srgbClr val="FFFFFF"/>
                  </a:solidFill>
                </a:uFill>
              </a:rPr>
              <a:t>Criticizing or praising the speaker.</a:t>
            </a:r>
            <a:endParaRPr sz="2400">
              <a:solidFill>
                <a:srgbClr val="FFFFFF"/>
              </a:solidFill>
              <a:effectLst>
                <a:outerShdw sx="100000" sy="100000" kx="0" ky="0" algn="b" rotWithShape="0" blurRad="38100" dist="64529" dir="2700000">
                  <a:srgbClr val="000000">
                    <a:alpha val="48275"/>
                  </a:srgbClr>
                </a:outerShdw>
              </a:effectLst>
              <a:uFill>
                <a:solidFill>
                  <a:srgbClr val="FFFFFF"/>
                </a:solidFill>
              </a:uFill>
            </a:endParaRPr>
          </a:p>
          <a:p>
            <a:pPr lvl="0" marL="342900" indent="-342900" algn="l" defTabSz="457200">
              <a:spcBef>
                <a:spcPts val="400"/>
              </a:spcBef>
              <a:buClr>
                <a:srgbClr val="000000"/>
              </a:buClr>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uFill>
                  <a:solidFill>
                    <a:srgbClr val="FFFFFF"/>
                  </a:solidFill>
                </a:uFill>
              </a:rPr>
              <a:t>Labeling / diagnosing the person or problem.</a:t>
            </a:r>
          </a:p>
        </p:txBody>
      </p:sp>
      <p:sp>
        <p:nvSpPr>
          <p:cNvPr id="102" name="Shape 102"/>
          <p:cNvSpPr/>
          <p:nvPr/>
        </p:nvSpPr>
        <p:spPr>
          <a:xfrm>
            <a:off x="431854" y="3651250"/>
            <a:ext cx="1296823" cy="863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spcBef>
                <a:spcPts val="400"/>
              </a:spcBef>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Sending</a:t>
            </a:r>
            <a:endParaRPr sz="2400">
              <a:solidFill>
                <a:srgbClr val="FFFFFF"/>
              </a:solidFill>
              <a:effectLst>
                <a:outerShdw sx="100000" sy="100000" kx="0" ky="0" algn="b" rotWithShape="0" blurRad="38100" dist="64529" dir="2700000">
                  <a:srgbClr val="000000">
                    <a:alpha val="48275"/>
                  </a:srgbClr>
                </a:outerShdw>
              </a:effectLst>
            </a:endParaRPr>
          </a:p>
          <a:p>
            <a:pPr lvl="0">
              <a:spcBef>
                <a:spcPts val="400"/>
              </a:spcBef>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Solutions</a:t>
            </a:r>
          </a:p>
        </p:txBody>
      </p:sp>
      <p:sp>
        <p:nvSpPr>
          <p:cNvPr id="103" name="Shape 103"/>
          <p:cNvSpPr/>
          <p:nvPr/>
        </p:nvSpPr>
        <p:spPr>
          <a:xfrm>
            <a:off x="253607" y="5124450"/>
            <a:ext cx="1638301" cy="863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spcBef>
                <a:spcPts val="400"/>
              </a:spcBef>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Avoiding</a:t>
            </a:r>
            <a:endParaRPr sz="2400">
              <a:solidFill>
                <a:srgbClr val="FFFFFF"/>
              </a:solidFill>
              <a:effectLst>
                <a:outerShdw sx="100000" sy="100000" kx="0" ky="0" algn="b" rotWithShape="0" blurRad="38100" dist="64529" dir="2700000">
                  <a:srgbClr val="000000">
                    <a:alpha val="48275"/>
                  </a:srgbClr>
                </a:outerShdw>
              </a:effectLst>
            </a:endParaRPr>
          </a:p>
          <a:p>
            <a:pPr lvl="0">
              <a:spcBef>
                <a:spcPts val="400"/>
              </a:spcBef>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Concerns</a:t>
            </a:r>
          </a:p>
        </p:txBody>
      </p:sp>
      <p:sp>
        <p:nvSpPr>
          <p:cNvPr id="104" name="Shape 104"/>
          <p:cNvSpPr/>
          <p:nvPr/>
        </p:nvSpPr>
        <p:spPr>
          <a:xfrm>
            <a:off x="2260600" y="3441700"/>
            <a:ext cx="6807200" cy="1282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342900" indent="-342900" algn="l" defTabSz="457200">
              <a:spcBef>
                <a:spcPts val="400"/>
              </a:spcBef>
              <a:buClr>
                <a:srgbClr val="000000"/>
              </a:buClr>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uFill>
                  <a:solidFill>
                    <a:srgbClr val="FFFFFF"/>
                  </a:solidFill>
                </a:uFill>
              </a:rPr>
              <a:t>Offering unsolicited advice.</a:t>
            </a:r>
            <a:endParaRPr sz="2400">
              <a:solidFill>
                <a:srgbClr val="FFFFFF"/>
              </a:solidFill>
              <a:effectLst>
                <a:outerShdw sx="100000" sy="100000" kx="0" ky="0" algn="b" rotWithShape="0" blurRad="38100" dist="64529" dir="2700000">
                  <a:srgbClr val="000000">
                    <a:alpha val="48275"/>
                  </a:srgbClr>
                </a:outerShdw>
              </a:effectLst>
              <a:uFill>
                <a:solidFill>
                  <a:srgbClr val="FFFFFF"/>
                </a:solidFill>
              </a:uFill>
            </a:endParaRPr>
          </a:p>
          <a:p>
            <a:pPr lvl="0" marL="342900" indent="-342900" algn="l" defTabSz="457200">
              <a:spcBef>
                <a:spcPts val="400"/>
              </a:spcBef>
              <a:buClr>
                <a:srgbClr val="000000"/>
              </a:buClr>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uFill>
                  <a:solidFill>
                    <a:srgbClr val="FFFFFF"/>
                  </a:solidFill>
                </a:uFill>
              </a:rPr>
              <a:t>Digging for answers with excessive questioning.</a:t>
            </a:r>
            <a:endParaRPr sz="2400">
              <a:solidFill>
                <a:srgbClr val="FFFFFF"/>
              </a:solidFill>
              <a:effectLst>
                <a:outerShdw sx="100000" sy="100000" kx="0" ky="0" algn="b" rotWithShape="0" blurRad="38100" dist="64529" dir="2700000">
                  <a:srgbClr val="000000">
                    <a:alpha val="48275"/>
                  </a:srgbClr>
                </a:outerShdw>
              </a:effectLst>
              <a:uFill>
                <a:solidFill>
                  <a:srgbClr val="FFFFFF"/>
                </a:solidFill>
              </a:uFill>
            </a:endParaRPr>
          </a:p>
          <a:p>
            <a:pPr lvl="0" marL="342900" indent="-342900" algn="l" defTabSz="457200">
              <a:spcBef>
                <a:spcPts val="400"/>
              </a:spcBef>
              <a:buClr>
                <a:srgbClr val="000000"/>
              </a:buClr>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uFill>
                  <a:solidFill>
                    <a:srgbClr val="FFFFFF"/>
                  </a:solidFill>
                </a:uFill>
              </a:rPr>
              <a:t>Trying to provide ‘our’ solution.</a:t>
            </a:r>
          </a:p>
        </p:txBody>
      </p:sp>
      <p:sp>
        <p:nvSpPr>
          <p:cNvPr id="105" name="Shape 105"/>
          <p:cNvSpPr/>
          <p:nvPr/>
        </p:nvSpPr>
        <p:spPr>
          <a:xfrm>
            <a:off x="2260600" y="5118100"/>
            <a:ext cx="6807200" cy="863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marL="342900" indent="-342900" algn="l" defTabSz="457200">
              <a:spcBef>
                <a:spcPts val="400"/>
              </a:spcBef>
              <a:buClr>
                <a:srgbClr val="000000"/>
              </a:buClr>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uFill>
                  <a:solidFill>
                    <a:srgbClr val="FFFFFF"/>
                  </a:solidFill>
                </a:uFill>
              </a:rPr>
              <a:t>Diverting content to a new topic.</a:t>
            </a:r>
            <a:endParaRPr sz="2400">
              <a:solidFill>
                <a:srgbClr val="FFFFFF"/>
              </a:solidFill>
              <a:effectLst>
                <a:outerShdw sx="100000" sy="100000" kx="0" ky="0" algn="b" rotWithShape="0" blurRad="38100" dist="64529" dir="2700000">
                  <a:srgbClr val="000000">
                    <a:alpha val="48275"/>
                  </a:srgbClr>
                </a:outerShdw>
              </a:effectLst>
              <a:uFill>
                <a:solidFill>
                  <a:srgbClr val="FFFFFF"/>
                </a:solidFill>
              </a:uFill>
            </a:endParaRPr>
          </a:p>
          <a:p>
            <a:pPr lvl="0" marL="342900" indent="-342900" algn="l" defTabSz="457200">
              <a:spcBef>
                <a:spcPts val="400"/>
              </a:spcBef>
              <a:buClr>
                <a:srgbClr val="000000"/>
              </a:buClr>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uFill>
                  <a:solidFill>
                    <a:srgbClr val="FFFFFF"/>
                  </a:solidFill>
                </a:uFill>
              </a:rPr>
              <a:t>Using logic or reassurance to deflate the issue.</a:t>
            </a:r>
          </a:p>
        </p:txBody>
      </p:sp>
      <p:sp>
        <p:nvSpPr>
          <p:cNvPr id="106" name="Shape 106"/>
          <p:cNvSpPr/>
          <p:nvPr/>
        </p:nvSpPr>
        <p:spPr>
          <a:xfrm>
            <a:off x="1968500" y="2209800"/>
            <a:ext cx="190500" cy="825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38100" tIns="38100" rIns="38100" bIns="38100" anchor="ctr"/>
          <a:lstStyle/>
          <a:p>
            <a:pPr lvl="0">
              <a:defRPr sz="2400"/>
            </a:pPr>
          </a:p>
        </p:txBody>
      </p:sp>
      <p:sp>
        <p:nvSpPr>
          <p:cNvPr id="107" name="Shape 107"/>
          <p:cNvSpPr/>
          <p:nvPr/>
        </p:nvSpPr>
        <p:spPr>
          <a:xfrm>
            <a:off x="1968500" y="5118100"/>
            <a:ext cx="190500" cy="825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38100" tIns="38100" rIns="38100" bIns="38100" anchor="ctr"/>
          <a:lstStyle/>
          <a:p>
            <a:pPr lvl="0">
              <a:defRPr sz="2400"/>
            </a:pPr>
          </a:p>
        </p:txBody>
      </p:sp>
      <p:sp>
        <p:nvSpPr>
          <p:cNvPr id="108" name="Shape 108"/>
          <p:cNvSpPr/>
          <p:nvPr/>
        </p:nvSpPr>
        <p:spPr>
          <a:xfrm>
            <a:off x="1968500" y="3670300"/>
            <a:ext cx="190500" cy="825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38100" tIns="38100" rIns="38100" bIns="38100" anchor="ctr"/>
          <a:lstStyle/>
          <a:p>
            <a:pPr lvl="0">
              <a:defRPr sz="2400"/>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0"/>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2" presetID="2" grpId="2" fill="hold">
                                  <p:stCondLst>
                                    <p:cond delay="0"/>
                                  </p:stCondLst>
                                  <p:iterate type="el" backwards="0">
                                    <p:tmAbs val="0"/>
                                  </p:iterate>
                                  <p:childTnLst>
                                    <p:set>
                                      <p:cBhvr>
                                        <p:cTn id="9" fill="hold"/>
                                        <p:tgtEl>
                                          <p:spTgt spid="101"/>
                                        </p:tgtEl>
                                        <p:attrNameLst>
                                          <p:attrName>style.visibility</p:attrName>
                                        </p:attrNameLst>
                                      </p:cBhvr>
                                      <p:to>
                                        <p:strVal val="visible"/>
                                      </p:to>
                                    </p:set>
                                    <p:anim calcmode="lin" valueType="num">
                                      <p:cBhvr>
                                        <p:cTn id="10" dur="1000" fill="hold"/>
                                        <p:tgtEl>
                                          <p:spTgt spid="101"/>
                                        </p:tgtEl>
                                        <p:attrNameLst>
                                          <p:attrName>ppt_x</p:attrName>
                                        </p:attrNameLst>
                                      </p:cBhvr>
                                      <p:tavLst>
                                        <p:tav tm="0">
                                          <p:val>
                                            <p:strVal val="1+#ppt_w/2"/>
                                          </p:val>
                                        </p:tav>
                                        <p:tav tm="100000">
                                          <p:val>
                                            <p:strVal val="#ppt_x"/>
                                          </p:val>
                                        </p:tav>
                                      </p:tavLst>
                                    </p:anim>
                                    <p:anim calcmode="lin" valueType="num">
                                      <p:cBhvr>
                                        <p:cTn id="11" dur="1000" fill="hold"/>
                                        <p:tgtEl>
                                          <p:spTgt spid="101"/>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nodeType="afterEffect" presetClass="entr" presetSubtype="0" presetID="10" grpId="3" fill="hold">
                                  <p:stCondLst>
                                    <p:cond delay="0"/>
                                  </p:stCondLst>
                                  <p:iterate type="lt" backwards="0">
                                    <p:tmAbs val="0"/>
                                  </p:iterate>
                                  <p:childTnLst>
                                    <p:set>
                                      <p:cBhvr>
                                        <p:cTn id="14" fill="hold"/>
                                        <p:tgtEl>
                                          <p:spTgt spid="106"/>
                                        </p:tgtEl>
                                        <p:attrNameLst>
                                          <p:attrName>style.visibility</p:attrName>
                                        </p:attrNameLst>
                                      </p:cBhvr>
                                      <p:to>
                                        <p:strVal val="visible"/>
                                      </p:to>
                                    </p:set>
                                    <p:animEffect filter="fade" transition="in">
                                      <p:cBhvr>
                                        <p:cTn id="15" dur="8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102"/>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2" presetID="2" grpId="5" fill="hold">
                                  <p:stCondLst>
                                    <p:cond delay="0"/>
                                  </p:stCondLst>
                                  <p:iterate type="el" backwards="0">
                                    <p:tmAbs val="0"/>
                                  </p:iterate>
                                  <p:childTnLst>
                                    <p:set>
                                      <p:cBhvr>
                                        <p:cTn id="22" fill="hold"/>
                                        <p:tgtEl>
                                          <p:spTgt spid="104"/>
                                        </p:tgtEl>
                                        <p:attrNameLst>
                                          <p:attrName>style.visibility</p:attrName>
                                        </p:attrNameLst>
                                      </p:cBhvr>
                                      <p:to>
                                        <p:strVal val="visible"/>
                                      </p:to>
                                    </p:set>
                                    <p:anim calcmode="lin" valueType="num">
                                      <p:cBhvr>
                                        <p:cTn id="23" dur="1000" fill="hold"/>
                                        <p:tgtEl>
                                          <p:spTgt spid="104"/>
                                        </p:tgtEl>
                                        <p:attrNameLst>
                                          <p:attrName>ppt_x</p:attrName>
                                        </p:attrNameLst>
                                      </p:cBhvr>
                                      <p:tavLst>
                                        <p:tav tm="0">
                                          <p:val>
                                            <p:strVal val="1+#ppt_w/2"/>
                                          </p:val>
                                        </p:tav>
                                        <p:tav tm="100000">
                                          <p:val>
                                            <p:strVal val="#ppt_x"/>
                                          </p:val>
                                        </p:tav>
                                      </p:tavLst>
                                    </p:anim>
                                    <p:anim calcmode="lin" valueType="num">
                                      <p:cBhvr>
                                        <p:cTn id="24" dur="100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nodeType="afterEffect" presetClass="entr" presetSubtype="0" presetID="10" grpId="6" fill="hold">
                                  <p:stCondLst>
                                    <p:cond delay="0"/>
                                  </p:stCondLst>
                                  <p:iterate type="lt" backwards="0">
                                    <p:tmAbs val="0"/>
                                  </p:iterate>
                                  <p:childTnLst>
                                    <p:set>
                                      <p:cBhvr>
                                        <p:cTn id="27" fill="hold"/>
                                        <p:tgtEl>
                                          <p:spTgt spid="108"/>
                                        </p:tgtEl>
                                        <p:attrNameLst>
                                          <p:attrName>style.visibility</p:attrName>
                                        </p:attrNameLst>
                                      </p:cBhvr>
                                      <p:to>
                                        <p:strVal val="visible"/>
                                      </p:to>
                                    </p:set>
                                    <p:animEffect filter="fade" transition="in">
                                      <p:cBhvr>
                                        <p:cTn id="28" dur="80"/>
                                        <p:tgtEl>
                                          <p:spTgt spid="108"/>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7" fill="hold">
                                  <p:stCondLst>
                                    <p:cond delay="0"/>
                                  </p:stCondLst>
                                  <p:iterate type="el" backwards="0">
                                    <p:tmAbs val="0"/>
                                  </p:iterate>
                                  <p:childTnLst>
                                    <p:set>
                                      <p:cBhvr>
                                        <p:cTn id="32" fill="hold"/>
                                        <p:tgtEl>
                                          <p:spTgt spid="103"/>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2" presetID="2" grpId="8" fill="hold">
                                  <p:stCondLst>
                                    <p:cond delay="0"/>
                                  </p:stCondLst>
                                  <p:iterate type="el" backwards="0">
                                    <p:tmAbs val="0"/>
                                  </p:iterate>
                                  <p:childTnLst>
                                    <p:set>
                                      <p:cBhvr>
                                        <p:cTn id="35" fill="hold"/>
                                        <p:tgtEl>
                                          <p:spTgt spid="105"/>
                                        </p:tgtEl>
                                        <p:attrNameLst>
                                          <p:attrName>style.visibility</p:attrName>
                                        </p:attrNameLst>
                                      </p:cBhvr>
                                      <p:to>
                                        <p:strVal val="visible"/>
                                      </p:to>
                                    </p:set>
                                    <p:anim calcmode="lin" valueType="num">
                                      <p:cBhvr>
                                        <p:cTn id="36" dur="1000" fill="hold"/>
                                        <p:tgtEl>
                                          <p:spTgt spid="105"/>
                                        </p:tgtEl>
                                        <p:attrNameLst>
                                          <p:attrName>ppt_x</p:attrName>
                                        </p:attrNameLst>
                                      </p:cBhvr>
                                      <p:tavLst>
                                        <p:tav tm="0">
                                          <p:val>
                                            <p:strVal val="1+#ppt_w/2"/>
                                          </p:val>
                                        </p:tav>
                                        <p:tav tm="100000">
                                          <p:val>
                                            <p:strVal val="#ppt_x"/>
                                          </p:val>
                                        </p:tav>
                                      </p:tavLst>
                                    </p:anim>
                                    <p:anim calcmode="lin" valueType="num">
                                      <p:cBhvr>
                                        <p:cTn id="37" dur="1000" fill="hold"/>
                                        <p:tgtEl>
                                          <p:spTgt spid="105"/>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nodeType="afterEffect" presetClass="entr" presetSubtype="0" presetID="10" grpId="9" fill="hold">
                                  <p:stCondLst>
                                    <p:cond delay="0"/>
                                  </p:stCondLst>
                                  <p:iterate type="lt" backwards="0">
                                    <p:tmAbs val="0"/>
                                  </p:iterate>
                                  <p:childTnLst>
                                    <p:set>
                                      <p:cBhvr>
                                        <p:cTn id="40" fill="hold"/>
                                        <p:tgtEl>
                                          <p:spTgt spid="107"/>
                                        </p:tgtEl>
                                        <p:attrNameLst>
                                          <p:attrName>style.visibility</p:attrName>
                                        </p:attrNameLst>
                                      </p:cBhvr>
                                      <p:to>
                                        <p:strVal val="visible"/>
                                      </p:to>
                                    </p:set>
                                    <p:animEffect filter="fade" transition="in">
                                      <p:cBhvr>
                                        <p:cTn id="41" dur="8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2"/>
      <p:bldP build="whole" bldLvl="1" animBg="1" rev="0" advAuto="0" spid="104" grpId="5"/>
      <p:bldP build="whole" bldLvl="1" animBg="1" rev="0" advAuto="0" spid="103" grpId="7"/>
      <p:bldP build="whole" bldLvl="1" animBg="1" rev="0" advAuto="0" spid="108" grpId="6"/>
      <p:bldP build="whole" bldLvl="1" animBg="1" rev="0" advAuto="0" spid="105" grpId="8"/>
      <p:bldP build="whole" bldLvl="1" animBg="1" rev="0" advAuto="0" spid="100" grpId="1"/>
      <p:bldP build="whole" bldLvl="1" animBg="1" rev="0" advAuto="0" spid="102" grpId="4"/>
      <p:bldP build="whole" bldLvl="1" animBg="1" rev="0" advAuto="0" spid="107" grpId="9"/>
      <p:bldP build="whole" bldLvl="1" animBg="1" rev="0" advAuto="0" spid="106" grpId="3"/>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