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25"/>
  </p:notes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5" r:id="rId22"/>
    <p:sldId id="277" r:id="rId23"/>
    <p:sldId id="278" r:id="rId24"/>
  </p:sldIdLst>
  <p:sldSz cx="9144000" cy="6858000" type="screen4x3"/>
  <p:notesSz cx="6858000" cy="9144000"/>
  <p:defaultTextStyle>
    <a:defPPr>
      <a:defRPr lang="en-US"/>
    </a:defPPr>
    <a:lvl1pPr algn="l" rtl="0" fontAlgn="base">
      <a:spcBef>
        <a:spcPct val="20000"/>
      </a:spcBef>
      <a:spcAft>
        <a:spcPct val="0"/>
      </a:spcAft>
      <a:buClr>
        <a:schemeClr val="accent1"/>
      </a:buClr>
      <a:buSzPct val="80000"/>
      <a:buFont typeface="Wingdings" pitchFamily="2" charset="2"/>
      <a:buChar char="n"/>
      <a:defRPr sz="2800" kern="1200">
        <a:solidFill>
          <a:schemeClr val="tx1"/>
        </a:solidFill>
        <a:effectLst>
          <a:outerShdw blurRad="38100" dist="38100" dir="2700000" algn="tl">
            <a:srgbClr val="000000">
              <a:alpha val="43137"/>
            </a:srgbClr>
          </a:outerShdw>
        </a:effectLst>
        <a:latin typeface="Tahoma" pitchFamily="34" charset="0"/>
        <a:ea typeface="+mn-ea"/>
        <a:cs typeface="+mn-cs"/>
      </a:defRPr>
    </a:lvl1pPr>
    <a:lvl2pPr marL="457200" algn="l" rtl="0" fontAlgn="base">
      <a:spcBef>
        <a:spcPct val="20000"/>
      </a:spcBef>
      <a:spcAft>
        <a:spcPct val="0"/>
      </a:spcAft>
      <a:buClr>
        <a:schemeClr val="accent1"/>
      </a:buClr>
      <a:buSzPct val="80000"/>
      <a:buFont typeface="Wingdings" pitchFamily="2" charset="2"/>
      <a:buChar char="n"/>
      <a:defRPr sz="2800" kern="1200">
        <a:solidFill>
          <a:schemeClr val="tx1"/>
        </a:solidFill>
        <a:effectLst>
          <a:outerShdw blurRad="38100" dist="38100" dir="2700000" algn="tl">
            <a:srgbClr val="000000">
              <a:alpha val="43137"/>
            </a:srgbClr>
          </a:outerShdw>
        </a:effectLst>
        <a:latin typeface="Tahoma" pitchFamily="34" charset="0"/>
        <a:ea typeface="+mn-ea"/>
        <a:cs typeface="+mn-cs"/>
      </a:defRPr>
    </a:lvl2pPr>
    <a:lvl3pPr marL="914400" algn="l" rtl="0" fontAlgn="base">
      <a:spcBef>
        <a:spcPct val="20000"/>
      </a:spcBef>
      <a:spcAft>
        <a:spcPct val="0"/>
      </a:spcAft>
      <a:buClr>
        <a:schemeClr val="accent1"/>
      </a:buClr>
      <a:buSzPct val="80000"/>
      <a:buFont typeface="Wingdings" pitchFamily="2" charset="2"/>
      <a:buChar char="n"/>
      <a:defRPr sz="2800" kern="1200">
        <a:solidFill>
          <a:schemeClr val="tx1"/>
        </a:solidFill>
        <a:effectLst>
          <a:outerShdw blurRad="38100" dist="38100" dir="2700000" algn="tl">
            <a:srgbClr val="000000">
              <a:alpha val="43137"/>
            </a:srgbClr>
          </a:outerShdw>
        </a:effectLst>
        <a:latin typeface="Tahoma" pitchFamily="34" charset="0"/>
        <a:ea typeface="+mn-ea"/>
        <a:cs typeface="+mn-cs"/>
      </a:defRPr>
    </a:lvl3pPr>
    <a:lvl4pPr marL="1371600" algn="l" rtl="0" fontAlgn="base">
      <a:spcBef>
        <a:spcPct val="20000"/>
      </a:spcBef>
      <a:spcAft>
        <a:spcPct val="0"/>
      </a:spcAft>
      <a:buClr>
        <a:schemeClr val="accent1"/>
      </a:buClr>
      <a:buSzPct val="80000"/>
      <a:buFont typeface="Wingdings" pitchFamily="2" charset="2"/>
      <a:buChar char="n"/>
      <a:defRPr sz="2800" kern="1200">
        <a:solidFill>
          <a:schemeClr val="tx1"/>
        </a:solidFill>
        <a:effectLst>
          <a:outerShdw blurRad="38100" dist="38100" dir="2700000" algn="tl">
            <a:srgbClr val="000000">
              <a:alpha val="43137"/>
            </a:srgbClr>
          </a:outerShdw>
        </a:effectLst>
        <a:latin typeface="Tahoma" pitchFamily="34" charset="0"/>
        <a:ea typeface="+mn-ea"/>
        <a:cs typeface="+mn-cs"/>
      </a:defRPr>
    </a:lvl4pPr>
    <a:lvl5pPr marL="1828800" algn="l" rtl="0" fontAlgn="base">
      <a:spcBef>
        <a:spcPct val="20000"/>
      </a:spcBef>
      <a:spcAft>
        <a:spcPct val="0"/>
      </a:spcAft>
      <a:buClr>
        <a:schemeClr val="accent1"/>
      </a:buClr>
      <a:buSzPct val="80000"/>
      <a:buFont typeface="Wingdings" pitchFamily="2" charset="2"/>
      <a:buChar char="n"/>
      <a:defRPr sz="2800" kern="1200">
        <a:solidFill>
          <a:schemeClr val="tx1"/>
        </a:solidFill>
        <a:effectLst>
          <a:outerShdw blurRad="38100" dist="38100" dir="2700000" algn="tl">
            <a:srgbClr val="000000">
              <a:alpha val="43137"/>
            </a:srgbClr>
          </a:outerShdw>
        </a:effectLst>
        <a:latin typeface="Tahoma" pitchFamily="34" charset="0"/>
        <a:ea typeface="+mn-ea"/>
        <a:cs typeface="+mn-cs"/>
      </a:defRPr>
    </a:lvl5pPr>
    <a:lvl6pPr marL="2286000" algn="l" defTabSz="914400" rtl="0" eaLnBrk="1" latinLnBrk="0" hangingPunct="1">
      <a:defRPr sz="2800" kern="1200">
        <a:solidFill>
          <a:schemeClr val="tx1"/>
        </a:solidFill>
        <a:effectLst>
          <a:outerShdw blurRad="38100" dist="38100" dir="2700000" algn="tl">
            <a:srgbClr val="000000">
              <a:alpha val="43137"/>
            </a:srgbClr>
          </a:outerShdw>
        </a:effectLst>
        <a:latin typeface="Tahoma" pitchFamily="34" charset="0"/>
        <a:ea typeface="+mn-ea"/>
        <a:cs typeface="+mn-cs"/>
      </a:defRPr>
    </a:lvl6pPr>
    <a:lvl7pPr marL="2743200" algn="l" defTabSz="914400" rtl="0" eaLnBrk="1" latinLnBrk="0" hangingPunct="1">
      <a:defRPr sz="2800" kern="1200">
        <a:solidFill>
          <a:schemeClr val="tx1"/>
        </a:solidFill>
        <a:effectLst>
          <a:outerShdw blurRad="38100" dist="38100" dir="2700000" algn="tl">
            <a:srgbClr val="000000">
              <a:alpha val="43137"/>
            </a:srgbClr>
          </a:outerShdw>
        </a:effectLst>
        <a:latin typeface="Tahoma" pitchFamily="34" charset="0"/>
        <a:ea typeface="+mn-ea"/>
        <a:cs typeface="+mn-cs"/>
      </a:defRPr>
    </a:lvl7pPr>
    <a:lvl8pPr marL="3200400" algn="l" defTabSz="914400" rtl="0" eaLnBrk="1" latinLnBrk="0" hangingPunct="1">
      <a:defRPr sz="2800" kern="1200">
        <a:solidFill>
          <a:schemeClr val="tx1"/>
        </a:solidFill>
        <a:effectLst>
          <a:outerShdw blurRad="38100" dist="38100" dir="2700000" algn="tl">
            <a:srgbClr val="000000">
              <a:alpha val="43137"/>
            </a:srgbClr>
          </a:outerShdw>
        </a:effectLst>
        <a:latin typeface="Tahoma" pitchFamily="34" charset="0"/>
        <a:ea typeface="+mn-ea"/>
        <a:cs typeface="+mn-cs"/>
      </a:defRPr>
    </a:lvl8pPr>
    <a:lvl9pPr marL="3657600" algn="l" defTabSz="914400" rtl="0" eaLnBrk="1" latinLnBrk="0" hangingPunct="1">
      <a:defRPr sz="2800" kern="1200">
        <a:solidFill>
          <a:schemeClr val="tx1"/>
        </a:solidFill>
        <a:effectLst>
          <a:outerShdw blurRad="38100" dist="38100" dir="2700000" algn="tl">
            <a:srgbClr val="000000">
              <a:alpha val="43137"/>
            </a:srgbClr>
          </a:outerShdw>
        </a:effectLst>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48" d="100"/>
          <a:sy n="48" d="100"/>
        </p:scale>
        <p:origin x="-68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outerShdw blurRad="38100" dist="38100" dir="2700000" algn="tl">
                    <a:srgbClr val="C0C0C0"/>
                  </a:outerShdw>
                </a:effectLst>
              </a:defRPr>
            </a:lvl1pPr>
          </a:lstStyle>
          <a:p>
            <a:endParaRPr lang="en-US"/>
          </a:p>
        </p:txBody>
      </p:sp>
      <p:sp>
        <p:nvSpPr>
          <p:cNvPr id="532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outerShdw blurRad="38100" dist="38100" dir="2700000" algn="tl">
                    <a:srgbClr val="C0C0C0"/>
                  </a:outerShdw>
                </a:effectLst>
              </a:defRPr>
            </a:lvl1pPr>
          </a:lstStyle>
          <a:p>
            <a:endParaRPr lang="en-US"/>
          </a:p>
        </p:txBody>
      </p:sp>
      <p:sp>
        <p:nvSpPr>
          <p:cNvPr id="532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32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32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C0C0C0"/>
                  </a:outerShdw>
                </a:effectLst>
              </a:defRPr>
            </a:lvl1pPr>
          </a:lstStyle>
          <a:p>
            <a:endParaRPr lang="en-US"/>
          </a:p>
        </p:txBody>
      </p:sp>
      <p:sp>
        <p:nvSpPr>
          <p:cNvPr id="532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C0C0C0"/>
                  </a:outerShdw>
                </a:effectLst>
              </a:defRPr>
            </a:lvl1pPr>
          </a:lstStyle>
          <a:p>
            <a:fld id="{659DD618-FF8E-4E1E-9E32-8D1A1C8CBBCF}" type="slidenum">
              <a:rPr lang="en-US"/>
              <a:pPr/>
              <a:t>‹#›</a:t>
            </a:fld>
            <a:endParaRPr lang="en-US"/>
          </a:p>
        </p:txBody>
      </p:sp>
    </p:spTree>
    <p:extLst>
      <p:ext uri="{BB962C8B-B14F-4D97-AF65-F5344CB8AC3E}">
        <p14:creationId xmlns:p14="http://schemas.microsoft.com/office/powerpoint/2010/main" val="30600147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BEF69A-A6DE-46EA-A53A-9E9C97D58C7A}" type="slidenum">
              <a:rPr lang="en-US"/>
              <a:pPr/>
              <a:t>1</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289F87-016A-44F3-967C-B18BE47F66FD}" type="slidenum">
              <a:rPr lang="en-US"/>
              <a:pPr/>
              <a:t>10</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0BD78F-F097-4C8B-BAE1-F4F5E98D496A}" type="slidenum">
              <a:rPr lang="en-US"/>
              <a:pPr/>
              <a:t>11</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9A601A-9D23-40A0-A8D1-59877B634D74}" type="slidenum">
              <a:rPr lang="en-US"/>
              <a:pPr/>
              <a:t>12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9200BA-24EA-4928-ABA1-43DF3C6A1CF7}" type="slidenum">
              <a:rPr lang="en-US"/>
              <a:pPr/>
              <a:t>13</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8E6758-B309-4A44-A523-EF3888BE1611}" type="slidenum">
              <a:rPr lang="en-US"/>
              <a:pPr/>
              <a:t>14</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2327BD-8C3E-4DEF-B324-510600F25DBB}" type="slidenum">
              <a:rPr lang="en-US"/>
              <a:pPr/>
              <a:t>15</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D2DC95-7FFE-41E3-9F03-6130538C2418}" type="slidenum">
              <a:rPr lang="en-US"/>
              <a:pPr/>
              <a:t>16</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0EF669-65F1-4409-BF09-A4C3735B2712}" type="slidenum">
              <a:rPr lang="en-US"/>
              <a:pPr/>
              <a:t>17</a:t>
            </a:fld>
            <a:endParaRPr 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4DDD6D-0FE2-4F58-8F99-8F9647FFE4CD}" type="slidenum">
              <a:rPr lang="en-US"/>
              <a:pPr/>
              <a:t>18</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E14DB7-C01A-4562-B0A9-D1B4A50FF18E}" type="slidenum">
              <a:rPr lang="en-US"/>
              <a:pPr/>
              <a:t>19</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A9E939-D6F1-4E01-8AC7-F27F34149D4D}" type="slidenum">
              <a:rPr lang="en-US"/>
              <a:pPr/>
              <a:t>2</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831D1F-3D50-4FEC-ACA7-0ED943F314A6}" type="slidenum">
              <a:rPr lang="en-US"/>
              <a:pPr/>
              <a:t>20</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CA0DBA-6EBB-4EF7-BF3C-C90DBA93EEDB}" type="slidenum">
              <a:rPr lang="en-US"/>
              <a:pPr/>
              <a:t>3</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4F9120-20B2-43CC-BD8E-28CA5D498BA4}" type="slidenum">
              <a:rPr lang="en-US"/>
              <a:pPr/>
              <a:t>4</a:t>
            </a:fld>
            <a:endParaRPr 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0C95BD-ED9A-4989-ADCD-57B94ECABB3B}" type="slidenum">
              <a:rPr lang="en-US"/>
              <a:pPr/>
              <a:t>5</a:t>
            </a:fld>
            <a:endParaRPr 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82FCB7-0F6E-47A1-A5E1-C2865BFBF700}" type="slidenum">
              <a:rPr lang="en-US"/>
              <a:pPr/>
              <a:t>6</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01EFD5-FA6A-4795-9B40-519AE2EED38B}" type="slidenum">
              <a:rPr lang="en-US"/>
              <a:pPr/>
              <a:t>7</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C5C1CD-AEC3-42CF-B10B-3D08969C0CFF}" type="slidenum">
              <a:rPr lang="en-US"/>
              <a:pPr/>
              <a:t>8</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9A18BF-89E7-44AA-9060-1446EE29BE2A}" type="slidenum">
              <a:rPr lang="en-US"/>
              <a:pPr/>
              <a:t>9</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1000" y="1412874"/>
            <a:ext cx="8382000" cy="5216525"/>
          </a:xfrm>
        </p:spPr>
        <p:txBody>
          <a:bodyPr/>
          <a:lstStyle>
            <a:lvl1pPr>
              <a:lnSpc>
                <a:spcPct val="90000"/>
              </a:lnSpc>
              <a:defRPr sz="3600"/>
            </a:lvl1pPr>
            <a:lvl2pPr>
              <a:lnSpc>
                <a:spcPct val="90000"/>
              </a:lnSpc>
              <a:defRPr sz="3200"/>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xmlns:p14="http://schemas.microsoft.com/office/powerpoint/2010/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xmlns:p14="http://schemas.microsoft.com/office/powerpoint/2010/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9" Type="http://schemas.openxmlformats.org/officeDocument/2006/relationships/image" Target="../media/image1.jpeg"/><Relationship Id="rId10" Type="http://schemas.openxmlformats.org/officeDocument/2006/relationships/image" Target="../media/image2.png"/><Relationship Id="rId11"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l="-8000" r="-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2" r:id="rId1"/>
    <p:sldLayoutId id="2147483664" r:id="rId2"/>
    <p:sldLayoutId id="2147483665" r:id="rId3"/>
    <p:sldLayoutId id="2147483666" r:id="rId4"/>
    <p:sldLayoutId id="2147483667" r:id="rId5"/>
    <p:sldLayoutId id="2147483668" r:id="rId6"/>
    <p:sldLayoutId id="2147483669" r:id="rId7"/>
  </p:sldLayoutIdLst>
  <p:transition xmlns:p14="http://schemas.microsoft.com/office/powerpoint/2010/mai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p:txBody>
          <a:bodyPr/>
          <a:lstStyle/>
          <a:p>
            <a:r>
              <a:rPr lang="en-US" dirty="0" smtClean="0"/>
              <a:t>Conflict Resolution:  Dealing With Challenging Personality Types</a:t>
            </a:r>
            <a:endParaRPr lang="en-US" dirty="0"/>
          </a:p>
        </p:txBody>
      </p:sp>
      <p:sp>
        <p:nvSpPr>
          <p:cNvPr id="28675" name="Rectangle 3"/>
          <p:cNvSpPr>
            <a:spLocks noGrp="1" noChangeArrowheads="1"/>
          </p:cNvSpPr>
          <p:nvPr>
            <p:ph type="subTitle" idx="1"/>
          </p:nvPr>
        </p:nvSpPr>
        <p:spPr/>
        <p:txBody>
          <a:bodyPr/>
          <a:lstStyle/>
          <a:p>
            <a:r>
              <a:rPr lang="en-US" smtClean="0"/>
              <a:t>By</a:t>
            </a:r>
          </a:p>
          <a:p>
            <a:r>
              <a:rPr lang="en-US" smtClean="0"/>
              <a:t>Dan Zenga, Ed.D, L.P.</a:t>
            </a:r>
            <a:endParaRPr lang="en-US"/>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p:cTn id="7" dur="500" fill="hold"/>
                                        <p:tgtEl>
                                          <p:spTgt spid="28674"/>
                                        </p:tgtEl>
                                        <p:attrNameLst>
                                          <p:attrName>ppt_w</p:attrName>
                                        </p:attrNameLst>
                                      </p:cBhvr>
                                      <p:tavLst>
                                        <p:tav tm="0">
                                          <p:val>
                                            <p:fltVal val="0"/>
                                          </p:val>
                                        </p:tav>
                                        <p:tav tm="100000">
                                          <p:val>
                                            <p:strVal val="#ppt_w"/>
                                          </p:val>
                                        </p:tav>
                                      </p:tavLst>
                                    </p:anim>
                                    <p:anim calcmode="lin" valueType="num">
                                      <p:cBhvr>
                                        <p:cTn id="8" dur="500" fill="hold"/>
                                        <p:tgtEl>
                                          <p:spTgt spid="2867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8675">
                                            <p:txEl>
                                              <p:pRg st="0" end="0"/>
                                            </p:txEl>
                                          </p:spTgt>
                                        </p:tgtEl>
                                        <p:attrNameLst>
                                          <p:attrName>style.visibility</p:attrName>
                                        </p:attrNameLst>
                                      </p:cBhvr>
                                      <p:to>
                                        <p:strVal val="visible"/>
                                      </p:to>
                                    </p:set>
                                    <p:anim calcmode="lin" valueType="num">
                                      <p:cBhvr additive="base">
                                        <p:cTn id="12"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867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28675">
                                            <p:txEl>
                                              <p:pRg st="1" end="1"/>
                                            </p:txEl>
                                          </p:spTgt>
                                        </p:tgtEl>
                                        <p:attrNameLst>
                                          <p:attrName>style.visibility</p:attrName>
                                        </p:attrNameLst>
                                      </p:cBhvr>
                                      <p:to>
                                        <p:strVal val="visible"/>
                                      </p:to>
                                    </p:set>
                                    <p:anim calcmode="lin" valueType="num">
                                      <p:cBhvr additive="base">
                                        <p:cTn id="17"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867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t>Pleaser</a:t>
            </a:r>
            <a:endParaRPr lang="en-US"/>
          </a:p>
        </p:txBody>
      </p:sp>
      <p:sp>
        <p:nvSpPr>
          <p:cNvPr id="38915" name="Rectangle 3"/>
          <p:cNvSpPr>
            <a:spLocks noGrp="1" noChangeArrowheads="1"/>
          </p:cNvSpPr>
          <p:nvPr>
            <p:ph idx="1"/>
          </p:nvPr>
        </p:nvSpPr>
        <p:spPr/>
        <p:txBody>
          <a:bodyPr/>
          <a:lstStyle/>
          <a:p>
            <a:r>
              <a:rPr lang="en-US" smtClean="0"/>
              <a:t>Encourage them to be truthful</a:t>
            </a:r>
          </a:p>
          <a:p>
            <a:r>
              <a:rPr lang="en-US" smtClean="0"/>
              <a:t>You want to know what they think</a:t>
            </a:r>
          </a:p>
          <a:p>
            <a:r>
              <a:rPr lang="en-US" smtClean="0"/>
              <a:t>Encourage/support them for being honest</a:t>
            </a:r>
          </a:p>
          <a:p>
            <a:r>
              <a:rPr lang="en-US" smtClean="0"/>
              <a:t>Acknowledge their lack of follow through</a:t>
            </a:r>
          </a:p>
          <a:p>
            <a:r>
              <a:rPr lang="en-US" smtClean="0"/>
              <a:t>You want to know where the person stands and what he/she will do</a:t>
            </a:r>
          </a:p>
          <a:p>
            <a:r>
              <a:rPr lang="en-US" smtClean="0"/>
              <a:t>You want them to do what he/she can do or will do</a:t>
            </a:r>
            <a:endParaRPr lang="en-US"/>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p:cTn id="7" dur="5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8915">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 calcmode="lin" valueType="num">
                                      <p:cBhvr>
                                        <p:cTn id="12" dur="500" fill="hold"/>
                                        <p:tgtEl>
                                          <p:spTgt spid="38915">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8915">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 calcmode="lin" valueType="num">
                                      <p:cBhvr>
                                        <p:cTn id="17" dur="500" fill="hold"/>
                                        <p:tgtEl>
                                          <p:spTgt spid="38915">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8915">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38915">
                                            <p:txEl>
                                              <p:pRg st="3" end="3"/>
                                            </p:txEl>
                                          </p:spTgt>
                                        </p:tgtEl>
                                        <p:attrNameLst>
                                          <p:attrName>style.visibility</p:attrName>
                                        </p:attrNameLst>
                                      </p:cBhvr>
                                      <p:to>
                                        <p:strVal val="visible"/>
                                      </p:to>
                                    </p:set>
                                    <p:anim calcmode="lin" valueType="num">
                                      <p:cBhvr>
                                        <p:cTn id="22" dur="500" fill="hold"/>
                                        <p:tgtEl>
                                          <p:spTgt spid="38915">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8915">
                                            <p:txEl>
                                              <p:pRg st="3" end="3"/>
                                            </p:txEl>
                                          </p:spTgt>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23" presetClass="entr" presetSubtype="16" fill="hold" grpId="0" nodeType="afterEffect">
                                  <p:stCondLst>
                                    <p:cond delay="0"/>
                                  </p:stCondLst>
                                  <p:childTnLst>
                                    <p:set>
                                      <p:cBhvr>
                                        <p:cTn id="26" dur="1" fill="hold">
                                          <p:stCondLst>
                                            <p:cond delay="0"/>
                                          </p:stCondLst>
                                        </p:cTn>
                                        <p:tgtEl>
                                          <p:spTgt spid="38915">
                                            <p:txEl>
                                              <p:pRg st="4" end="4"/>
                                            </p:txEl>
                                          </p:spTgt>
                                        </p:tgtEl>
                                        <p:attrNameLst>
                                          <p:attrName>style.visibility</p:attrName>
                                        </p:attrNameLst>
                                      </p:cBhvr>
                                      <p:to>
                                        <p:strVal val="visible"/>
                                      </p:to>
                                    </p:set>
                                    <p:anim calcmode="lin" valueType="num">
                                      <p:cBhvr>
                                        <p:cTn id="27" dur="500" fill="hold"/>
                                        <p:tgtEl>
                                          <p:spTgt spid="38915">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8915">
                                            <p:txEl>
                                              <p:pRg st="4" end="4"/>
                                            </p:txEl>
                                          </p:spTgt>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23" presetClass="entr" presetSubtype="16" fill="hold" grpId="0" nodeType="afterEffect">
                                  <p:stCondLst>
                                    <p:cond delay="0"/>
                                  </p:stCondLst>
                                  <p:childTnLst>
                                    <p:set>
                                      <p:cBhvr>
                                        <p:cTn id="31" dur="1" fill="hold">
                                          <p:stCondLst>
                                            <p:cond delay="0"/>
                                          </p:stCondLst>
                                        </p:cTn>
                                        <p:tgtEl>
                                          <p:spTgt spid="38915">
                                            <p:txEl>
                                              <p:pRg st="5" end="5"/>
                                            </p:txEl>
                                          </p:spTgt>
                                        </p:tgtEl>
                                        <p:attrNameLst>
                                          <p:attrName>style.visibility</p:attrName>
                                        </p:attrNameLst>
                                      </p:cBhvr>
                                      <p:to>
                                        <p:strVal val="visible"/>
                                      </p:to>
                                    </p:set>
                                    <p:anim calcmode="lin" valueType="num">
                                      <p:cBhvr>
                                        <p:cTn id="32" dur="500" fill="hold"/>
                                        <p:tgtEl>
                                          <p:spTgt spid="38915">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8915">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advAuto="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mtClean="0"/>
              <a:t>Pessimist/Victim</a:t>
            </a:r>
            <a:endParaRPr lang="en-US"/>
          </a:p>
        </p:txBody>
      </p:sp>
      <p:sp>
        <p:nvSpPr>
          <p:cNvPr id="39939" name="Rectangle 3"/>
          <p:cNvSpPr>
            <a:spLocks noGrp="1" noChangeArrowheads="1"/>
          </p:cNvSpPr>
          <p:nvPr>
            <p:ph idx="1"/>
          </p:nvPr>
        </p:nvSpPr>
        <p:spPr/>
        <p:txBody>
          <a:bodyPr/>
          <a:lstStyle/>
          <a:p>
            <a:r>
              <a:rPr lang="en-US" smtClean="0"/>
              <a:t>These persons believe things will usually go wrong.  They are constantly worrying and are negative in their view of the world, self and others.  They believe they are the one who always gets the dirty end of the stick.  If something bad will happen, it will happen to them.  They may have suffering as their goal and are oblivious that it is he/she who provokes their own downfall.</a:t>
            </a:r>
            <a:endParaRPr lang="en-US"/>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slide(fromBottom)">
                                      <p:cBhvr>
                                        <p:cTn id="7" dur="500"/>
                                        <p:tgtEl>
                                          <p:spTgt spid="3993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9939">
                                            <p:txEl>
                                              <p:pRg st="0" end="0"/>
                                            </p:txEl>
                                          </p:spTgt>
                                        </p:tgtEl>
                                        <p:attrNameLst>
                                          <p:attrName>style.visibility</p:attrName>
                                        </p:attrNameLst>
                                      </p:cBhvr>
                                      <p:to>
                                        <p:strVal val="visible"/>
                                      </p:to>
                                    </p:set>
                                    <p:animEffect transition="in" filter="dissolve">
                                      <p:cBhvr>
                                        <p:cTn id="11" dur="500"/>
                                        <p:tgtEl>
                                          <p:spTgt spid="399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utoUpdateAnimBg="0"/>
      <p:bldP spid="39939" grpId="0" build="p" autoUpdateAnimBg="0" advAuto="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t>Pessimist/Victim</a:t>
            </a:r>
            <a:endParaRPr lang="en-US"/>
          </a:p>
        </p:txBody>
      </p:sp>
      <p:sp>
        <p:nvSpPr>
          <p:cNvPr id="40963" name="Rectangle 3"/>
          <p:cNvSpPr>
            <a:spLocks noGrp="1" noChangeArrowheads="1"/>
          </p:cNvSpPr>
          <p:nvPr>
            <p:ph idx="1"/>
          </p:nvPr>
        </p:nvSpPr>
        <p:spPr>
          <a:xfrm>
            <a:off x="381000" y="1412874"/>
            <a:ext cx="8382000" cy="4542782"/>
          </a:xfrm>
        </p:spPr>
        <p:txBody>
          <a:bodyPr/>
          <a:lstStyle/>
          <a:p>
            <a:r>
              <a:rPr lang="en-US" dirty="0" smtClean="0"/>
              <a:t>Do not argue with them</a:t>
            </a:r>
          </a:p>
          <a:p>
            <a:r>
              <a:rPr lang="en-US" dirty="0" smtClean="0"/>
              <a:t>Demonstrate understanding</a:t>
            </a:r>
          </a:p>
          <a:p>
            <a:r>
              <a:rPr lang="en-US" dirty="0" smtClean="0"/>
              <a:t>Confront, yes … but…</a:t>
            </a:r>
          </a:p>
          <a:p>
            <a:r>
              <a:rPr lang="en-US" dirty="0" smtClean="0"/>
              <a:t>Help them to see they have some influence or ability to change what they do not like</a:t>
            </a:r>
          </a:p>
          <a:p>
            <a:r>
              <a:rPr lang="en-US" dirty="0" smtClean="0"/>
              <a:t>Give it a try—humor me</a:t>
            </a:r>
          </a:p>
          <a:p>
            <a:r>
              <a:rPr lang="en-US" dirty="0" smtClean="0"/>
              <a:t>Shift their point of view</a:t>
            </a:r>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randombar(horizontal)">
                                      <p:cBhvr>
                                        <p:cTn id="7" dur="500"/>
                                        <p:tgtEl>
                                          <p:spTgt spid="4096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animEffect transition="in" filter="randombar(horizontal)">
                                      <p:cBhvr>
                                        <p:cTn id="11" dur="500"/>
                                        <p:tgtEl>
                                          <p:spTgt spid="4096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animEffect transition="in" filter="randombar(horizontal)">
                                      <p:cBhvr>
                                        <p:cTn id="15" dur="500"/>
                                        <p:tgtEl>
                                          <p:spTgt spid="4096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40963">
                                            <p:txEl>
                                              <p:pRg st="3" end="3"/>
                                            </p:txEl>
                                          </p:spTgt>
                                        </p:tgtEl>
                                        <p:attrNameLst>
                                          <p:attrName>style.visibility</p:attrName>
                                        </p:attrNameLst>
                                      </p:cBhvr>
                                      <p:to>
                                        <p:strVal val="visible"/>
                                      </p:to>
                                    </p:set>
                                    <p:animEffect transition="in" filter="randombar(horizontal)">
                                      <p:cBhvr>
                                        <p:cTn id="19" dur="500"/>
                                        <p:tgtEl>
                                          <p:spTgt spid="40963">
                                            <p:txEl>
                                              <p:pRg st="3" end="3"/>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40963">
                                            <p:txEl>
                                              <p:pRg st="4" end="4"/>
                                            </p:txEl>
                                          </p:spTgt>
                                        </p:tgtEl>
                                        <p:attrNameLst>
                                          <p:attrName>style.visibility</p:attrName>
                                        </p:attrNameLst>
                                      </p:cBhvr>
                                      <p:to>
                                        <p:strVal val="visible"/>
                                      </p:to>
                                    </p:set>
                                    <p:animEffect transition="in" filter="randombar(horizontal)">
                                      <p:cBhvr>
                                        <p:cTn id="23" dur="500"/>
                                        <p:tgtEl>
                                          <p:spTgt spid="40963">
                                            <p:txEl>
                                              <p:pRg st="4" end="4"/>
                                            </p:txEl>
                                          </p:spTgt>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40963">
                                            <p:txEl>
                                              <p:pRg st="5" end="5"/>
                                            </p:txEl>
                                          </p:spTgt>
                                        </p:tgtEl>
                                        <p:attrNameLst>
                                          <p:attrName>style.visibility</p:attrName>
                                        </p:attrNameLst>
                                      </p:cBhvr>
                                      <p:to>
                                        <p:strVal val="visible"/>
                                      </p:to>
                                    </p:set>
                                    <p:animEffect transition="in" filter="randombar(horizontal)">
                                      <p:cBhvr>
                                        <p:cTn id="27" dur="500"/>
                                        <p:tgtEl>
                                          <p:spTgt spid="409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advAuto="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Excitement Seeker</a:t>
            </a:r>
            <a:endParaRPr lang="en-US"/>
          </a:p>
        </p:txBody>
      </p:sp>
      <p:sp>
        <p:nvSpPr>
          <p:cNvPr id="41987" name="Rectangle 3"/>
          <p:cNvSpPr>
            <a:spLocks noGrp="1" noChangeArrowheads="1"/>
          </p:cNvSpPr>
          <p:nvPr>
            <p:ph idx="1"/>
          </p:nvPr>
        </p:nvSpPr>
        <p:spPr/>
        <p:txBody>
          <a:bodyPr>
            <a:normAutofit lnSpcReduction="10000"/>
          </a:bodyPr>
          <a:lstStyle/>
          <a:p>
            <a:r>
              <a:rPr lang="en-US" sz="3100" dirty="0" smtClean="0"/>
              <a:t>The person who craves excitement believes life, routines and repetitive activities are dull and boring.  They view rules as restrictive.  The excitement seeker finds fun in breaking rules and flirting with danger.  When life becomes dull or routine he/she stimulates or provokes it in order to create excitement.  He/she may think they are someone special but there is usually considerable pessimism in their outlook on life.  Their goal is to create excitement so they often “test the limits,” do what they should not do, “make messes,” bite off more than they can do and leave everything to the last minute.</a:t>
            </a:r>
            <a:endParaRPr lang="en-US" sz="3100"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blinds(horizontal)">
                                      <p:cBhvr>
                                        <p:cTn id="7" dur="500"/>
                                        <p:tgtEl>
                                          <p:spTgt spid="41986"/>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41987">
                                            <p:txEl>
                                              <p:pRg st="0" end="0"/>
                                            </p:txEl>
                                          </p:spTgt>
                                        </p:tgtEl>
                                        <p:attrNameLst>
                                          <p:attrName>style.visibility</p:attrName>
                                        </p:attrNameLst>
                                      </p:cBhvr>
                                      <p:to>
                                        <p:strVal val="visible"/>
                                      </p:to>
                                    </p:set>
                                    <p:anim calcmode="lin" valueType="num">
                                      <p:cBhvr>
                                        <p:cTn id="11" dur="500" fill="hold"/>
                                        <p:tgtEl>
                                          <p:spTgt spid="41987">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198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utoUpdateAnimBg="0"/>
      <p:bldP spid="41987" grpId="0" build="p" autoUpdateAnimBg="0" advAuto="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Excitement Seeker</a:t>
            </a:r>
            <a:endParaRPr lang="en-US"/>
          </a:p>
        </p:txBody>
      </p:sp>
      <p:sp>
        <p:nvSpPr>
          <p:cNvPr id="43011" name="Rectangle 3"/>
          <p:cNvSpPr>
            <a:spLocks noGrp="1" noChangeArrowheads="1"/>
          </p:cNvSpPr>
          <p:nvPr>
            <p:ph idx="1"/>
          </p:nvPr>
        </p:nvSpPr>
        <p:spPr>
          <a:xfrm>
            <a:off x="381000" y="1412874"/>
            <a:ext cx="8382000" cy="4542782"/>
          </a:xfrm>
        </p:spPr>
        <p:txBody>
          <a:bodyPr/>
          <a:lstStyle/>
          <a:p>
            <a:r>
              <a:rPr lang="en-US" dirty="0" smtClean="0"/>
              <a:t>Avoid sideshows—“stupid rule.”</a:t>
            </a:r>
          </a:p>
          <a:p>
            <a:r>
              <a:rPr lang="en-US" dirty="0" smtClean="0"/>
              <a:t>Recognize their creativity</a:t>
            </a:r>
          </a:p>
          <a:p>
            <a:r>
              <a:rPr lang="en-US" dirty="0" smtClean="0"/>
              <a:t>Respectfully acknowledge the purpose of their behavior</a:t>
            </a:r>
          </a:p>
          <a:p>
            <a:r>
              <a:rPr lang="en-US" dirty="0" smtClean="0"/>
              <a:t>Shift to problem solving mode</a:t>
            </a:r>
          </a:p>
          <a:p>
            <a:r>
              <a:rPr lang="en-US" dirty="0" smtClean="0"/>
              <a:t>Get a commitment on the follow through</a:t>
            </a:r>
          </a:p>
          <a:p>
            <a:r>
              <a:rPr lang="en-US" dirty="0" smtClean="0"/>
              <a:t>Refocus excitement seeking in a socially appropriate manner</a:t>
            </a:r>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3011"/>
                                        </p:tgtEl>
                                        <p:attrNameLst>
                                          <p:attrName>style.visibility</p:attrName>
                                        </p:attrNameLst>
                                      </p:cBhvr>
                                      <p:to>
                                        <p:strVal val="visible"/>
                                      </p:to>
                                    </p:set>
                                    <p:animEffect transition="in" filter="barn(inVertical)">
                                      <p:cBhvr>
                                        <p:cTn id="7" dur="500"/>
                                        <p:tgtEl>
                                          <p:spTgt spid="430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p:txBody>
          <a:bodyPr/>
          <a:lstStyle/>
          <a:p>
            <a:r>
              <a:rPr lang="en-US" smtClean="0"/>
              <a:t>Model of Conflict Resolution</a:t>
            </a:r>
            <a:endParaRPr lang="en-US"/>
          </a:p>
        </p:txBody>
      </p:sp>
      <p:sp>
        <p:nvSpPr>
          <p:cNvPr id="44035" name="Rectangle 3"/>
          <p:cNvSpPr>
            <a:spLocks noGrp="1" noChangeArrowheads="1"/>
          </p:cNvSpPr>
          <p:nvPr>
            <p:ph type="subTitle" idx="1"/>
          </p:nvPr>
        </p:nvSpPr>
        <p:spPr/>
        <p:txBody>
          <a:bodyPr/>
          <a:lstStyle/>
          <a:p>
            <a:r>
              <a:rPr lang="en-US" smtClean="0"/>
              <a:t> </a:t>
            </a:r>
            <a:endParaRPr lang="en-US"/>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slide(fromTop)">
                                      <p:cBhvr>
                                        <p:cTn id="7" dur="500"/>
                                        <p:tgtEl>
                                          <p:spTgt spid="44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Conflict Resolution</a:t>
            </a:r>
            <a:endParaRPr lang="en-US"/>
          </a:p>
        </p:txBody>
      </p:sp>
      <p:sp>
        <p:nvSpPr>
          <p:cNvPr id="46083" name="Rectangle 3"/>
          <p:cNvSpPr>
            <a:spLocks noGrp="1" noChangeArrowheads="1"/>
          </p:cNvSpPr>
          <p:nvPr>
            <p:ph idx="1"/>
          </p:nvPr>
        </p:nvSpPr>
        <p:spPr/>
        <p:txBody>
          <a:bodyPr>
            <a:normAutofit lnSpcReduction="10000"/>
          </a:bodyPr>
          <a:lstStyle/>
          <a:p>
            <a:r>
              <a:rPr lang="en-US" dirty="0" smtClean="0"/>
              <a:t>Define the conflict or problem.  What is the problem?</a:t>
            </a:r>
          </a:p>
          <a:p>
            <a:pPr lvl="1"/>
            <a:r>
              <a:rPr lang="en-US" dirty="0" smtClean="0"/>
              <a:t>How does the first person define the problem?</a:t>
            </a:r>
          </a:p>
          <a:p>
            <a:pPr lvl="1"/>
            <a:r>
              <a:rPr lang="en-US" dirty="0" smtClean="0"/>
              <a:t>How does the second person define the problem?</a:t>
            </a:r>
          </a:p>
          <a:p>
            <a:pPr lvl="1"/>
            <a:r>
              <a:rPr lang="en-US" dirty="0" smtClean="0"/>
              <a:t>Find the smallest definition of the problem.</a:t>
            </a:r>
          </a:p>
          <a:p>
            <a:pPr lvl="1"/>
            <a:r>
              <a:rPr lang="en-US" dirty="0" smtClean="0"/>
              <a:t>What are the areas of difference/disagreement between the two persons?</a:t>
            </a:r>
          </a:p>
          <a:p>
            <a:pPr lvl="1"/>
            <a:r>
              <a:rPr lang="en-US" dirty="0" smtClean="0"/>
              <a:t>What are the areas of commonality/agreement between the two persons?</a:t>
            </a:r>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dissolve">
                                      <p:cBhvr>
                                        <p:cTn id="7" dur="500"/>
                                        <p:tgtEl>
                                          <p:spTgt spid="4608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6083">
                                            <p:txEl>
                                              <p:pRg st="0" end="0"/>
                                            </p:txEl>
                                          </p:spTgt>
                                        </p:tgtEl>
                                        <p:attrNameLst>
                                          <p:attrName>style.visibility</p:attrName>
                                        </p:attrNameLst>
                                      </p:cBhvr>
                                      <p:to>
                                        <p:strVal val="visible"/>
                                      </p:to>
                                    </p:set>
                                    <p:anim calcmode="lin" valueType="num">
                                      <p:cBhvr additive="base">
                                        <p:cTn id="11" dur="5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608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6083">
                                            <p:txEl>
                                              <p:pRg st="1" end="1"/>
                                            </p:txEl>
                                          </p:spTgt>
                                        </p:tgtEl>
                                        <p:attrNameLst>
                                          <p:attrName>style.visibility</p:attrName>
                                        </p:attrNameLst>
                                      </p:cBhvr>
                                      <p:to>
                                        <p:strVal val="visible"/>
                                      </p:to>
                                    </p:set>
                                    <p:anim calcmode="lin" valueType="num">
                                      <p:cBhvr additive="base">
                                        <p:cTn id="15" dur="500" fill="hold"/>
                                        <p:tgtEl>
                                          <p:spTgt spid="4608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608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6083">
                                            <p:txEl>
                                              <p:pRg st="2" end="2"/>
                                            </p:txEl>
                                          </p:spTgt>
                                        </p:tgtEl>
                                        <p:attrNameLst>
                                          <p:attrName>style.visibility</p:attrName>
                                        </p:attrNameLst>
                                      </p:cBhvr>
                                      <p:to>
                                        <p:strVal val="visible"/>
                                      </p:to>
                                    </p:set>
                                    <p:anim calcmode="lin" valueType="num">
                                      <p:cBhvr additive="base">
                                        <p:cTn id="19" dur="500" fill="hold"/>
                                        <p:tgtEl>
                                          <p:spTgt spid="460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608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6083">
                                            <p:txEl>
                                              <p:pRg st="3" end="3"/>
                                            </p:txEl>
                                          </p:spTgt>
                                        </p:tgtEl>
                                        <p:attrNameLst>
                                          <p:attrName>style.visibility</p:attrName>
                                        </p:attrNameLst>
                                      </p:cBhvr>
                                      <p:to>
                                        <p:strVal val="visible"/>
                                      </p:to>
                                    </p:set>
                                    <p:anim calcmode="lin" valueType="num">
                                      <p:cBhvr additive="base">
                                        <p:cTn id="23" dur="500" fill="hold"/>
                                        <p:tgtEl>
                                          <p:spTgt spid="4608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608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6083">
                                            <p:txEl>
                                              <p:pRg st="4" end="4"/>
                                            </p:txEl>
                                          </p:spTgt>
                                        </p:tgtEl>
                                        <p:attrNameLst>
                                          <p:attrName>style.visibility</p:attrName>
                                        </p:attrNameLst>
                                      </p:cBhvr>
                                      <p:to>
                                        <p:strVal val="visible"/>
                                      </p:to>
                                    </p:set>
                                    <p:anim calcmode="lin" valueType="num">
                                      <p:cBhvr additive="base">
                                        <p:cTn id="27" dur="500" fill="hold"/>
                                        <p:tgtEl>
                                          <p:spTgt spid="4608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608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6083">
                                            <p:txEl>
                                              <p:pRg st="5" end="5"/>
                                            </p:txEl>
                                          </p:spTgt>
                                        </p:tgtEl>
                                        <p:attrNameLst>
                                          <p:attrName>style.visibility</p:attrName>
                                        </p:attrNameLst>
                                      </p:cBhvr>
                                      <p:to>
                                        <p:strVal val="visible"/>
                                      </p:to>
                                    </p:set>
                                    <p:anim calcmode="lin" valueType="num">
                                      <p:cBhvr additive="base">
                                        <p:cTn id="31" dur="500" fill="hold"/>
                                        <p:tgtEl>
                                          <p:spTgt spid="4608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608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P spid="46083" grpId="0" build="p" autoUpdateAnimBg="0" advAuto="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t>Conflict Resolution</a:t>
            </a:r>
            <a:endParaRPr lang="en-US"/>
          </a:p>
        </p:txBody>
      </p:sp>
      <p:sp>
        <p:nvSpPr>
          <p:cNvPr id="47107" name="Rectangle 3"/>
          <p:cNvSpPr>
            <a:spLocks noGrp="1" noChangeArrowheads="1"/>
          </p:cNvSpPr>
          <p:nvPr>
            <p:ph idx="1"/>
          </p:nvPr>
        </p:nvSpPr>
        <p:spPr/>
        <p:txBody>
          <a:bodyPr/>
          <a:lstStyle/>
          <a:p>
            <a:r>
              <a:rPr lang="en-US" smtClean="0"/>
              <a:t>Explore potential solutions to the identified problem.</a:t>
            </a:r>
          </a:p>
          <a:p>
            <a:pPr lvl="1"/>
            <a:r>
              <a:rPr lang="en-US" smtClean="0"/>
              <a:t>What does the first person need to do to resolve the problem</a:t>
            </a:r>
          </a:p>
          <a:p>
            <a:pPr lvl="1"/>
            <a:r>
              <a:rPr lang="en-US" smtClean="0"/>
              <a:t>What does the second person need to do to resolve the problem?</a:t>
            </a:r>
          </a:p>
          <a:p>
            <a:pPr lvl="1"/>
            <a:r>
              <a:rPr lang="en-US" smtClean="0"/>
              <a:t>What are the mutually desired goals for the resolution of the problem (win-win)?</a:t>
            </a:r>
            <a:endParaRPr lang="en-US"/>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randombar(vertical)">
                                      <p:cBhvr>
                                        <p:cTn id="7" dur="500"/>
                                        <p:tgtEl>
                                          <p:spTgt spid="47107">
                                            <p:txEl>
                                              <p:pRg st="0" end="0"/>
                                            </p:txEl>
                                          </p:spTgt>
                                        </p:tgtEl>
                                      </p:cBhvr>
                                    </p:animEffect>
                                  </p:childTnLst>
                                </p:cTn>
                              </p:par>
                              <p:par>
                                <p:cTn id="8" presetID="14" presetClass="entr" presetSubtype="5" fill="hold" grpId="0" nodeType="withEffect">
                                  <p:stCondLst>
                                    <p:cond delay="0"/>
                                  </p:stCondLst>
                                  <p:childTnLst>
                                    <p:set>
                                      <p:cBhvr>
                                        <p:cTn id="9" dur="1" fill="hold">
                                          <p:stCondLst>
                                            <p:cond delay="0"/>
                                          </p:stCondLst>
                                        </p:cTn>
                                        <p:tgtEl>
                                          <p:spTgt spid="47107">
                                            <p:txEl>
                                              <p:pRg st="1" end="1"/>
                                            </p:txEl>
                                          </p:spTgt>
                                        </p:tgtEl>
                                        <p:attrNameLst>
                                          <p:attrName>style.visibility</p:attrName>
                                        </p:attrNameLst>
                                      </p:cBhvr>
                                      <p:to>
                                        <p:strVal val="visible"/>
                                      </p:to>
                                    </p:set>
                                    <p:animEffect transition="in" filter="randombar(vertical)">
                                      <p:cBhvr>
                                        <p:cTn id="10" dur="500"/>
                                        <p:tgtEl>
                                          <p:spTgt spid="47107">
                                            <p:txEl>
                                              <p:pRg st="1" end="1"/>
                                            </p:txEl>
                                          </p:spTgt>
                                        </p:tgtEl>
                                      </p:cBhvr>
                                    </p:animEffect>
                                  </p:childTnLst>
                                </p:cTn>
                              </p:par>
                              <p:par>
                                <p:cTn id="11" presetID="14" presetClass="entr" presetSubtype="5" fill="hold" grpId="0" nodeType="withEffect">
                                  <p:stCondLst>
                                    <p:cond delay="0"/>
                                  </p:stCondLst>
                                  <p:childTnLst>
                                    <p:set>
                                      <p:cBhvr>
                                        <p:cTn id="12" dur="1" fill="hold">
                                          <p:stCondLst>
                                            <p:cond delay="0"/>
                                          </p:stCondLst>
                                        </p:cTn>
                                        <p:tgtEl>
                                          <p:spTgt spid="47107">
                                            <p:txEl>
                                              <p:pRg st="2" end="2"/>
                                            </p:txEl>
                                          </p:spTgt>
                                        </p:tgtEl>
                                        <p:attrNameLst>
                                          <p:attrName>style.visibility</p:attrName>
                                        </p:attrNameLst>
                                      </p:cBhvr>
                                      <p:to>
                                        <p:strVal val="visible"/>
                                      </p:to>
                                    </p:set>
                                    <p:animEffect transition="in" filter="randombar(vertical)">
                                      <p:cBhvr>
                                        <p:cTn id="13" dur="500"/>
                                        <p:tgtEl>
                                          <p:spTgt spid="47107">
                                            <p:txEl>
                                              <p:pRg st="2" end="2"/>
                                            </p:txEl>
                                          </p:spTgt>
                                        </p:tgtEl>
                                      </p:cBhvr>
                                    </p:animEffect>
                                  </p:childTnLst>
                                </p:cTn>
                              </p:par>
                              <p:par>
                                <p:cTn id="14" presetID="14" presetClass="entr" presetSubtype="5" fill="hold" grpId="0" nodeType="withEffect">
                                  <p:stCondLst>
                                    <p:cond delay="0"/>
                                  </p:stCondLst>
                                  <p:childTnLst>
                                    <p:set>
                                      <p:cBhvr>
                                        <p:cTn id="15" dur="1" fill="hold">
                                          <p:stCondLst>
                                            <p:cond delay="0"/>
                                          </p:stCondLst>
                                        </p:cTn>
                                        <p:tgtEl>
                                          <p:spTgt spid="47107">
                                            <p:txEl>
                                              <p:pRg st="3" end="3"/>
                                            </p:txEl>
                                          </p:spTgt>
                                        </p:tgtEl>
                                        <p:attrNameLst>
                                          <p:attrName>style.visibility</p:attrName>
                                        </p:attrNameLst>
                                      </p:cBhvr>
                                      <p:to>
                                        <p:strVal val="visible"/>
                                      </p:to>
                                    </p:set>
                                    <p:animEffect transition="in" filter="randombar(vertical)">
                                      <p:cBhvr>
                                        <p:cTn id="16" dur="500"/>
                                        <p:tgtEl>
                                          <p:spTgt spid="47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advAuto="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mtClean="0"/>
              <a:t>Conflict Resolution</a:t>
            </a:r>
            <a:endParaRPr lang="en-US"/>
          </a:p>
        </p:txBody>
      </p:sp>
      <p:sp>
        <p:nvSpPr>
          <p:cNvPr id="49155" name="Rectangle 3"/>
          <p:cNvSpPr>
            <a:spLocks noGrp="1" noChangeArrowheads="1"/>
          </p:cNvSpPr>
          <p:nvPr>
            <p:ph idx="1"/>
          </p:nvPr>
        </p:nvSpPr>
        <p:spPr/>
        <p:txBody>
          <a:bodyPr/>
          <a:lstStyle/>
          <a:p>
            <a:r>
              <a:rPr lang="en-US" smtClean="0"/>
              <a:t>How will the solution be implemented?  Is the solution clear, scheduled, measurable and does is have its intended results specified?</a:t>
            </a:r>
          </a:p>
          <a:p>
            <a:pPr lvl="1"/>
            <a:r>
              <a:rPr lang="en-US" smtClean="0"/>
              <a:t>What will be done?</a:t>
            </a:r>
          </a:p>
          <a:p>
            <a:pPr lvl="1"/>
            <a:r>
              <a:rPr lang="en-US" smtClean="0"/>
              <a:t>What are the steps to carry out the solution?</a:t>
            </a:r>
          </a:p>
          <a:p>
            <a:pPr lvl="1"/>
            <a:r>
              <a:rPr lang="en-US" smtClean="0"/>
              <a:t>When will the plan begin and end?</a:t>
            </a:r>
            <a:endParaRPr lang="en-US"/>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dissolve">
                                      <p:cBhvr>
                                        <p:cTn id="7" dur="500"/>
                                        <p:tgtEl>
                                          <p:spTgt spid="4915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9155">
                                            <p:txEl>
                                              <p:pRg st="1" end="1"/>
                                            </p:txEl>
                                          </p:spTgt>
                                        </p:tgtEl>
                                        <p:attrNameLst>
                                          <p:attrName>style.visibility</p:attrName>
                                        </p:attrNameLst>
                                      </p:cBhvr>
                                      <p:to>
                                        <p:strVal val="visible"/>
                                      </p:to>
                                    </p:set>
                                    <p:animEffect transition="in" filter="dissolve">
                                      <p:cBhvr>
                                        <p:cTn id="10" dur="500"/>
                                        <p:tgtEl>
                                          <p:spTgt spid="49155">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9155">
                                            <p:txEl>
                                              <p:pRg st="2" end="2"/>
                                            </p:txEl>
                                          </p:spTgt>
                                        </p:tgtEl>
                                        <p:attrNameLst>
                                          <p:attrName>style.visibility</p:attrName>
                                        </p:attrNameLst>
                                      </p:cBhvr>
                                      <p:to>
                                        <p:strVal val="visible"/>
                                      </p:to>
                                    </p:set>
                                    <p:animEffect transition="in" filter="dissolve">
                                      <p:cBhvr>
                                        <p:cTn id="13" dur="500"/>
                                        <p:tgtEl>
                                          <p:spTgt spid="49155">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9155">
                                            <p:txEl>
                                              <p:pRg st="3" end="3"/>
                                            </p:txEl>
                                          </p:spTgt>
                                        </p:tgtEl>
                                        <p:attrNameLst>
                                          <p:attrName>style.visibility</p:attrName>
                                        </p:attrNameLst>
                                      </p:cBhvr>
                                      <p:to>
                                        <p:strVal val="visible"/>
                                      </p:to>
                                    </p:set>
                                    <p:animEffect transition="in" filter="dissolve">
                                      <p:cBhvr>
                                        <p:cTn id="16" dur="5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advAuto="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mtClean="0"/>
              <a:t>Conflict Resolution</a:t>
            </a:r>
            <a:endParaRPr lang="en-US"/>
          </a:p>
        </p:txBody>
      </p:sp>
      <p:sp>
        <p:nvSpPr>
          <p:cNvPr id="51203" name="Rectangle 3"/>
          <p:cNvSpPr>
            <a:spLocks noGrp="1" noChangeArrowheads="1"/>
          </p:cNvSpPr>
          <p:nvPr>
            <p:ph idx="1"/>
          </p:nvPr>
        </p:nvSpPr>
        <p:spPr/>
        <p:txBody>
          <a:bodyPr/>
          <a:lstStyle/>
          <a:p>
            <a:r>
              <a:rPr lang="en-US" smtClean="0"/>
              <a:t>Renegotiate the solution if necessary.</a:t>
            </a:r>
          </a:p>
          <a:p>
            <a:pPr lvl="1"/>
            <a:r>
              <a:rPr lang="en-US" smtClean="0"/>
              <a:t>What adjustments need to be made?</a:t>
            </a:r>
          </a:p>
          <a:p>
            <a:pPr lvl="1"/>
            <a:r>
              <a:rPr lang="en-US" smtClean="0"/>
              <a:t>Implement adjustments.</a:t>
            </a:r>
            <a:endParaRPr lang="en-US"/>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 calcmode="lin" valueType="num">
                                      <p:cBhvr additive="base">
                                        <p:cTn id="7" dur="500" fill="hold"/>
                                        <p:tgtEl>
                                          <p:spTgt spid="512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anim calcmode="lin" valueType="num">
                                      <p:cBhvr additive="base">
                                        <p:cTn id="11" dur="5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1203">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anim calcmode="lin" valueType="num">
                                      <p:cBhvr additive="base">
                                        <p:cTn id="15" dur="500" fill="hold"/>
                                        <p:tgtEl>
                                          <p:spTgt spid="5120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120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advAuto="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mtClean="0"/>
              <a:t>Personality Types</a:t>
            </a:r>
            <a:endParaRPr lang="en-US"/>
          </a:p>
        </p:txBody>
      </p:sp>
      <p:sp>
        <p:nvSpPr>
          <p:cNvPr id="29699" name="Rectangle 3"/>
          <p:cNvSpPr>
            <a:spLocks noGrp="1" noChangeArrowheads="1"/>
          </p:cNvSpPr>
          <p:nvPr>
            <p:ph idx="1"/>
          </p:nvPr>
        </p:nvSpPr>
        <p:spPr/>
        <p:txBody>
          <a:bodyPr/>
          <a:lstStyle/>
          <a:p>
            <a:r>
              <a:rPr lang="en-US" smtClean="0"/>
              <a:t>Driver/Tyrant</a:t>
            </a:r>
          </a:p>
          <a:p>
            <a:r>
              <a:rPr lang="en-US" smtClean="0"/>
              <a:t>Controller</a:t>
            </a:r>
          </a:p>
          <a:p>
            <a:r>
              <a:rPr lang="en-US" smtClean="0"/>
              <a:t>Whiner/Complainer</a:t>
            </a:r>
          </a:p>
          <a:p>
            <a:r>
              <a:rPr lang="en-US" smtClean="0"/>
              <a:t>Pleaser</a:t>
            </a:r>
          </a:p>
          <a:p>
            <a:r>
              <a:rPr lang="en-US" smtClean="0"/>
              <a:t>Pessimist/Victim</a:t>
            </a:r>
          </a:p>
          <a:p>
            <a:r>
              <a:rPr lang="en-US" smtClean="0"/>
              <a:t>Excitement Seeker</a:t>
            </a:r>
            <a:endParaRPr lang="en-US"/>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box(in)">
                                      <p:cBhvr>
                                        <p:cTn id="7" dur="500"/>
                                        <p:tgtEl>
                                          <p:spTgt spid="29698"/>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29699">
                                            <p:txEl>
                                              <p:pRg st="0" end="0"/>
                                            </p:txEl>
                                          </p:spTgt>
                                        </p:tgtEl>
                                        <p:attrNameLst>
                                          <p:attrName>style.visibility</p:attrName>
                                        </p:attrNameLst>
                                      </p:cBhvr>
                                      <p:to>
                                        <p:strVal val="visible"/>
                                      </p:to>
                                    </p:set>
                                    <p:animEffect transition="in" filter="blinds(horizontal)">
                                      <p:cBhvr>
                                        <p:cTn id="11" dur="500"/>
                                        <p:tgtEl>
                                          <p:spTgt spid="29699">
                                            <p:txEl>
                                              <p:pRg st="0" end="0"/>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29699">
                                            <p:txEl>
                                              <p:pRg st="1" end="1"/>
                                            </p:txEl>
                                          </p:spTgt>
                                        </p:tgtEl>
                                        <p:attrNameLst>
                                          <p:attrName>style.visibility</p:attrName>
                                        </p:attrNameLst>
                                      </p:cBhvr>
                                      <p:to>
                                        <p:strVal val="visible"/>
                                      </p:to>
                                    </p:set>
                                    <p:animEffect transition="in" filter="blinds(horizontal)">
                                      <p:cBhvr>
                                        <p:cTn id="15" dur="500"/>
                                        <p:tgtEl>
                                          <p:spTgt spid="29699">
                                            <p:txEl>
                                              <p:pRg st="1" end="1"/>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animEffect transition="in" filter="blinds(horizontal)">
                                      <p:cBhvr>
                                        <p:cTn id="19" dur="500"/>
                                        <p:tgtEl>
                                          <p:spTgt spid="29699">
                                            <p:txEl>
                                              <p:pRg st="2" end="2"/>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29699">
                                            <p:txEl>
                                              <p:pRg st="3" end="3"/>
                                            </p:txEl>
                                          </p:spTgt>
                                        </p:tgtEl>
                                        <p:attrNameLst>
                                          <p:attrName>style.visibility</p:attrName>
                                        </p:attrNameLst>
                                      </p:cBhvr>
                                      <p:to>
                                        <p:strVal val="visible"/>
                                      </p:to>
                                    </p:set>
                                    <p:animEffect transition="in" filter="blinds(horizontal)">
                                      <p:cBhvr>
                                        <p:cTn id="23" dur="500"/>
                                        <p:tgtEl>
                                          <p:spTgt spid="29699">
                                            <p:txEl>
                                              <p:pRg st="3" end="3"/>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29699">
                                            <p:txEl>
                                              <p:pRg st="4" end="4"/>
                                            </p:txEl>
                                          </p:spTgt>
                                        </p:tgtEl>
                                        <p:attrNameLst>
                                          <p:attrName>style.visibility</p:attrName>
                                        </p:attrNameLst>
                                      </p:cBhvr>
                                      <p:to>
                                        <p:strVal val="visible"/>
                                      </p:to>
                                    </p:set>
                                    <p:animEffect transition="in" filter="blinds(horizontal)">
                                      <p:cBhvr>
                                        <p:cTn id="27" dur="500"/>
                                        <p:tgtEl>
                                          <p:spTgt spid="29699">
                                            <p:txEl>
                                              <p:pRg st="4" end="4"/>
                                            </p:txEl>
                                          </p:spTgt>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29699">
                                            <p:txEl>
                                              <p:pRg st="5" end="5"/>
                                            </p:txEl>
                                          </p:spTgt>
                                        </p:tgtEl>
                                        <p:attrNameLst>
                                          <p:attrName>style.visibility</p:attrName>
                                        </p:attrNameLst>
                                      </p:cBhvr>
                                      <p:to>
                                        <p:strVal val="visible"/>
                                      </p:to>
                                    </p:set>
                                    <p:animEffect transition="in" filter="blinds(horizontal)">
                                      <p:cBhvr>
                                        <p:cTn id="31" dur="500"/>
                                        <p:tgtEl>
                                          <p:spTgt spid="296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build="p" autoUpdateAnimBg="0"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p:txBody>
          <a:bodyPr/>
          <a:lstStyle/>
          <a:p>
            <a:r>
              <a:rPr lang="en-US" smtClean="0"/>
              <a:t>Questions?</a:t>
            </a:r>
            <a:endParaRPr lang="en-US"/>
          </a:p>
        </p:txBody>
      </p:sp>
    </p:spTree>
  </p:cSld>
  <p:clrMapOvr>
    <a:masterClrMapping/>
  </p:clrMapOvr>
  <p:transition xmlns:p14="http://schemas.microsoft.com/office/powerpoint/2010/main">
    <p:fade/>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mtClean="0"/>
              <a:t>Driver/Tyrant</a:t>
            </a:r>
            <a:endParaRPr lang="en-US"/>
          </a:p>
        </p:txBody>
      </p:sp>
      <p:sp>
        <p:nvSpPr>
          <p:cNvPr id="30723" name="Rectangle 3"/>
          <p:cNvSpPr>
            <a:spLocks noGrp="1" noChangeArrowheads="1"/>
          </p:cNvSpPr>
          <p:nvPr>
            <p:ph idx="1"/>
          </p:nvPr>
        </p:nvSpPr>
        <p:spPr>
          <a:xfrm>
            <a:off x="381000" y="1412874"/>
            <a:ext cx="8382000" cy="5216525"/>
          </a:xfrm>
        </p:spPr>
        <p:txBody>
          <a:bodyPr>
            <a:normAutofit fontScale="92500"/>
          </a:bodyPr>
          <a:lstStyle/>
          <a:p>
            <a:r>
              <a:rPr lang="en-US" dirty="0" smtClean="0"/>
              <a:t>They relate to others in a dominant, assertive or explosive manner.  They think if they push others around they will get what they want.  He/she hopes others will either back off or do as they are told.  At times if they do not get their way, they may become furious and explode.  They act this way because they are convinced they are right and they want to show this to others.  Others may act this way because they are fearful of being wrong or are attempting to gain power and move others.</a:t>
            </a:r>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slide(fromBottom)">
                                      <p:cBhvr>
                                        <p:cTn id="7" dur="500"/>
                                        <p:tgtEl>
                                          <p:spTgt spid="30722"/>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0723">
                                            <p:txEl>
                                              <p:pRg st="0" end="0"/>
                                            </p:txEl>
                                          </p:spTgt>
                                        </p:tgtEl>
                                        <p:attrNameLst>
                                          <p:attrName>style.visibility</p:attrName>
                                        </p:attrNameLst>
                                      </p:cBhvr>
                                      <p:to>
                                        <p:strVal val="visible"/>
                                      </p:to>
                                    </p:set>
                                    <p:animEffect transition="in" filter="checkerboard(across)">
                                      <p:cBhvr>
                                        <p:cTn id="11" dur="500"/>
                                        <p:tgtEl>
                                          <p:spTgt spid="307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23" grpId="0" build="p" autoUpdateAnimBg="0" advAuto="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Driver/Tyrant</a:t>
            </a:r>
            <a:endParaRPr lang="en-US"/>
          </a:p>
        </p:txBody>
      </p:sp>
      <p:sp>
        <p:nvSpPr>
          <p:cNvPr id="31747" name="Rectangle 3"/>
          <p:cNvSpPr>
            <a:spLocks noGrp="1" noChangeArrowheads="1"/>
          </p:cNvSpPr>
          <p:nvPr>
            <p:ph idx="1"/>
          </p:nvPr>
        </p:nvSpPr>
        <p:spPr/>
        <p:txBody>
          <a:bodyPr/>
          <a:lstStyle/>
          <a:p>
            <a:r>
              <a:rPr lang="en-US" smtClean="0"/>
              <a:t>Give them a wide berth/let them yell</a:t>
            </a:r>
          </a:p>
          <a:p>
            <a:r>
              <a:rPr lang="en-US" smtClean="0"/>
              <a:t>Avoid escalating/avoid power struggle</a:t>
            </a:r>
          </a:p>
          <a:p>
            <a:r>
              <a:rPr lang="en-US" smtClean="0"/>
              <a:t>Avoid pointing out or correcting errors</a:t>
            </a:r>
          </a:p>
          <a:p>
            <a:r>
              <a:rPr lang="en-US" smtClean="0"/>
              <a:t>Reassure them you are listening</a:t>
            </a:r>
          </a:p>
          <a:p>
            <a:r>
              <a:rPr lang="en-US" smtClean="0"/>
              <a:t>Let them release steam</a:t>
            </a:r>
          </a:p>
          <a:p>
            <a:r>
              <a:rPr lang="en-US" smtClean="0"/>
              <a:t>Present you point of view calmly</a:t>
            </a:r>
          </a:p>
          <a:p>
            <a:r>
              <a:rPr lang="en-US" smtClean="0"/>
              <a:t>Offer to talk about the problem</a:t>
            </a:r>
          </a:p>
          <a:p>
            <a:r>
              <a:rPr lang="en-US" smtClean="0"/>
              <a:t>Be direct with them</a:t>
            </a:r>
            <a:endParaRPr lang="en-US"/>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animEffect transition="in" filter="dissolve">
                                      <p:cBhvr>
                                        <p:cTn id="11" dur="500"/>
                                        <p:tgtEl>
                                          <p:spTgt spid="31747">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animEffect transition="in" filter="dissolve">
                                      <p:cBhvr>
                                        <p:cTn id="15" dur="500"/>
                                        <p:tgtEl>
                                          <p:spTgt spid="31747">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animEffect transition="in" filter="dissolve">
                                      <p:cBhvr>
                                        <p:cTn id="19" dur="500"/>
                                        <p:tgtEl>
                                          <p:spTgt spid="31747">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animEffect transition="in" filter="dissolve">
                                      <p:cBhvr>
                                        <p:cTn id="23" dur="500"/>
                                        <p:tgtEl>
                                          <p:spTgt spid="31747">
                                            <p:txEl>
                                              <p:pRg st="4" end="4"/>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31747">
                                            <p:txEl>
                                              <p:pRg st="5" end="5"/>
                                            </p:txEl>
                                          </p:spTgt>
                                        </p:tgtEl>
                                        <p:attrNameLst>
                                          <p:attrName>style.visibility</p:attrName>
                                        </p:attrNameLst>
                                      </p:cBhvr>
                                      <p:to>
                                        <p:strVal val="visible"/>
                                      </p:to>
                                    </p:set>
                                    <p:animEffect transition="in" filter="dissolve">
                                      <p:cBhvr>
                                        <p:cTn id="27" dur="500"/>
                                        <p:tgtEl>
                                          <p:spTgt spid="31747">
                                            <p:txEl>
                                              <p:pRg st="5" end="5"/>
                                            </p:txEl>
                                          </p:spTgt>
                                        </p:tgtEl>
                                      </p:cBhvr>
                                    </p:animEffect>
                                  </p:childTnLst>
                                </p:cTn>
                              </p:par>
                            </p:childTnLst>
                          </p:cTn>
                        </p:par>
                        <p:par>
                          <p:cTn id="28" fill="hold">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31747">
                                            <p:txEl>
                                              <p:pRg st="6" end="6"/>
                                            </p:txEl>
                                          </p:spTgt>
                                        </p:tgtEl>
                                        <p:attrNameLst>
                                          <p:attrName>style.visibility</p:attrName>
                                        </p:attrNameLst>
                                      </p:cBhvr>
                                      <p:to>
                                        <p:strVal val="visible"/>
                                      </p:to>
                                    </p:set>
                                    <p:animEffect transition="in" filter="dissolve">
                                      <p:cBhvr>
                                        <p:cTn id="31" dur="500"/>
                                        <p:tgtEl>
                                          <p:spTgt spid="31747">
                                            <p:txEl>
                                              <p:pRg st="6" end="6"/>
                                            </p:txEl>
                                          </p:spTgt>
                                        </p:tgtEl>
                                      </p:cBhvr>
                                    </p:animEffect>
                                  </p:childTnLst>
                                </p:cTn>
                              </p:par>
                            </p:childTnLst>
                          </p:cTn>
                        </p:par>
                        <p:par>
                          <p:cTn id="32" fill="hold">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31747">
                                            <p:txEl>
                                              <p:pRg st="7" end="7"/>
                                            </p:txEl>
                                          </p:spTgt>
                                        </p:tgtEl>
                                        <p:attrNameLst>
                                          <p:attrName>style.visibility</p:attrName>
                                        </p:attrNameLst>
                                      </p:cBhvr>
                                      <p:to>
                                        <p:strVal val="visible"/>
                                      </p:to>
                                    </p:set>
                                    <p:animEffect transition="in" filter="dissolve">
                                      <p:cBhvr>
                                        <p:cTn id="35" dur="500"/>
                                        <p:tgtEl>
                                          <p:spTgt spid="317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advAuto="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mtClean="0"/>
              <a:t>Controller</a:t>
            </a:r>
            <a:endParaRPr lang="en-US"/>
          </a:p>
        </p:txBody>
      </p:sp>
      <p:sp>
        <p:nvSpPr>
          <p:cNvPr id="33795" name="Rectangle 3"/>
          <p:cNvSpPr>
            <a:spLocks noGrp="1" noChangeArrowheads="1"/>
          </p:cNvSpPr>
          <p:nvPr>
            <p:ph idx="1"/>
          </p:nvPr>
        </p:nvSpPr>
        <p:spPr>
          <a:xfrm>
            <a:off x="381000" y="1412874"/>
            <a:ext cx="8382000" cy="5216525"/>
          </a:xfrm>
        </p:spPr>
        <p:txBody>
          <a:bodyPr>
            <a:normAutofit/>
          </a:bodyPr>
          <a:lstStyle/>
          <a:p>
            <a:r>
              <a:rPr lang="en-US" sz="3200" dirty="0" smtClean="0"/>
              <a:t>The controller is a person who either wishes to control life or one who wishes to ensure that life will not control them.  They generally dislike surprises.  They control their spontaneity.  They hide their feelings since all of these may lessen their control.  As substitutes, they may employ intellectualization, rightness, orderliness and neatness.  Most controllers need guidelines for everything, so routine and schedules, order and rules appeal to them.  Most controllers strive for perfection.</a:t>
            </a:r>
            <a:endParaRPr lang="en-US" sz="3200"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randombar(horizontal)">
                                      <p:cBhvr>
                                        <p:cTn id="7" dur="500"/>
                                        <p:tgtEl>
                                          <p:spTgt spid="3379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3795">
                                            <p:txEl>
                                              <p:pRg st="0" end="0"/>
                                            </p:txEl>
                                          </p:spTgt>
                                        </p:tgtEl>
                                        <p:attrNameLst>
                                          <p:attrName>style.visibility</p:attrName>
                                        </p:attrNameLst>
                                      </p:cBhvr>
                                      <p:to>
                                        <p:strVal val="visible"/>
                                      </p:to>
                                    </p:set>
                                    <p:animEffect transition="in" filter="dissolve">
                                      <p:cBhvr>
                                        <p:cTn id="11" dur="500"/>
                                        <p:tgtEl>
                                          <p:spTgt spid="337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utoUpdateAnimBg="0"/>
      <p:bldP spid="33795" grpId="0" build="p" autoUpdateAnimBg="0" advAuto="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mtClean="0"/>
              <a:t>Controller</a:t>
            </a:r>
            <a:endParaRPr lang="en-US"/>
          </a:p>
        </p:txBody>
      </p:sp>
      <p:sp>
        <p:nvSpPr>
          <p:cNvPr id="34819" name="Rectangle 3"/>
          <p:cNvSpPr>
            <a:spLocks noGrp="1" noChangeArrowheads="1"/>
          </p:cNvSpPr>
          <p:nvPr>
            <p:ph idx="1"/>
          </p:nvPr>
        </p:nvSpPr>
        <p:spPr/>
        <p:txBody>
          <a:bodyPr/>
          <a:lstStyle/>
          <a:p>
            <a:r>
              <a:rPr lang="en-US" smtClean="0"/>
              <a:t>Acknowledge their point of view</a:t>
            </a:r>
          </a:p>
          <a:p>
            <a:r>
              <a:rPr lang="en-US" smtClean="0"/>
              <a:t>Give them control of self</a:t>
            </a:r>
          </a:p>
          <a:p>
            <a:r>
              <a:rPr lang="en-US" smtClean="0"/>
              <a:t>Set plans, practice and guidelines</a:t>
            </a:r>
          </a:p>
          <a:p>
            <a:r>
              <a:rPr lang="en-US" smtClean="0"/>
              <a:t>Avoid criticizing their performance</a:t>
            </a:r>
          </a:p>
          <a:p>
            <a:r>
              <a:rPr lang="en-US" smtClean="0"/>
              <a:t>Compliment them on the quality of their work</a:t>
            </a:r>
          </a:p>
          <a:p>
            <a:r>
              <a:rPr lang="en-US" smtClean="0"/>
              <a:t>Define the problem systematically and logically</a:t>
            </a:r>
            <a:endParaRPr lang="en-US"/>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p:cTn id="7" dur="1000" fill="hold"/>
                                        <p:tgtEl>
                                          <p:spTgt spid="3481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481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481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481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grpId="0" nodeType="afterEffect">
                                  <p:stCondLst>
                                    <p:cond delay="0"/>
                                  </p:stCondLst>
                                  <p:childTnLst>
                                    <p:set>
                                      <p:cBhvr>
                                        <p:cTn id="13" dur="1" fill="hold">
                                          <p:stCondLst>
                                            <p:cond delay="0"/>
                                          </p:stCondLst>
                                        </p:cTn>
                                        <p:tgtEl>
                                          <p:spTgt spid="34819">
                                            <p:txEl>
                                              <p:pRg st="1" end="1"/>
                                            </p:txEl>
                                          </p:spTgt>
                                        </p:tgtEl>
                                        <p:attrNameLst>
                                          <p:attrName>style.visibility</p:attrName>
                                        </p:attrNameLst>
                                      </p:cBhvr>
                                      <p:to>
                                        <p:strVal val="visible"/>
                                      </p:to>
                                    </p:set>
                                    <p:anim calcmode="lin" valueType="num">
                                      <p:cBhvr>
                                        <p:cTn id="14" dur="1000" fill="hold"/>
                                        <p:tgtEl>
                                          <p:spTgt spid="34819">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34819">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34819">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34819">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2000"/>
                            </p:stCondLst>
                            <p:childTnLst>
                              <p:par>
                                <p:cTn id="19" presetID="15" presetClass="entr" presetSubtype="0" fill="hold" grpId="0" nodeType="afterEffect">
                                  <p:stCondLst>
                                    <p:cond delay="0"/>
                                  </p:stCondLst>
                                  <p:childTnLst>
                                    <p:set>
                                      <p:cBhvr>
                                        <p:cTn id="20" dur="1" fill="hold">
                                          <p:stCondLst>
                                            <p:cond delay="0"/>
                                          </p:stCondLst>
                                        </p:cTn>
                                        <p:tgtEl>
                                          <p:spTgt spid="34819">
                                            <p:txEl>
                                              <p:pRg st="2" end="2"/>
                                            </p:txEl>
                                          </p:spTgt>
                                        </p:tgtEl>
                                        <p:attrNameLst>
                                          <p:attrName>style.visibility</p:attrName>
                                        </p:attrNameLst>
                                      </p:cBhvr>
                                      <p:to>
                                        <p:strVal val="visible"/>
                                      </p:to>
                                    </p:set>
                                    <p:anim calcmode="lin" valueType="num">
                                      <p:cBhvr>
                                        <p:cTn id="21" dur="1000" fill="hold"/>
                                        <p:tgtEl>
                                          <p:spTgt spid="34819">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4819">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481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34819">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25" fill="hold">
                            <p:stCondLst>
                              <p:cond delay="3000"/>
                            </p:stCondLst>
                            <p:childTnLst>
                              <p:par>
                                <p:cTn id="26" presetID="15" presetClass="entr" presetSubtype="0" fill="hold" grpId="0" nodeType="afterEffect">
                                  <p:stCondLst>
                                    <p:cond delay="0"/>
                                  </p:stCondLst>
                                  <p:childTnLst>
                                    <p:set>
                                      <p:cBhvr>
                                        <p:cTn id="27" dur="1" fill="hold">
                                          <p:stCondLst>
                                            <p:cond delay="0"/>
                                          </p:stCondLst>
                                        </p:cTn>
                                        <p:tgtEl>
                                          <p:spTgt spid="34819">
                                            <p:txEl>
                                              <p:pRg st="3" end="3"/>
                                            </p:txEl>
                                          </p:spTgt>
                                        </p:tgtEl>
                                        <p:attrNameLst>
                                          <p:attrName>style.visibility</p:attrName>
                                        </p:attrNameLst>
                                      </p:cBhvr>
                                      <p:to>
                                        <p:strVal val="visible"/>
                                      </p:to>
                                    </p:set>
                                    <p:anim calcmode="lin" valueType="num">
                                      <p:cBhvr>
                                        <p:cTn id="28" dur="1000" fill="hold"/>
                                        <p:tgtEl>
                                          <p:spTgt spid="34819">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34819">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34819">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34819">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32" fill="hold">
                            <p:stCondLst>
                              <p:cond delay="4000"/>
                            </p:stCondLst>
                            <p:childTnLst>
                              <p:par>
                                <p:cTn id="33" presetID="15" presetClass="entr" presetSubtype="0" fill="hold" grpId="0" nodeType="afterEffect">
                                  <p:stCondLst>
                                    <p:cond delay="0"/>
                                  </p:stCondLst>
                                  <p:childTnLst>
                                    <p:set>
                                      <p:cBhvr>
                                        <p:cTn id="34" dur="1" fill="hold">
                                          <p:stCondLst>
                                            <p:cond delay="0"/>
                                          </p:stCondLst>
                                        </p:cTn>
                                        <p:tgtEl>
                                          <p:spTgt spid="34819">
                                            <p:txEl>
                                              <p:pRg st="4" end="4"/>
                                            </p:txEl>
                                          </p:spTgt>
                                        </p:tgtEl>
                                        <p:attrNameLst>
                                          <p:attrName>style.visibility</p:attrName>
                                        </p:attrNameLst>
                                      </p:cBhvr>
                                      <p:to>
                                        <p:strVal val="visible"/>
                                      </p:to>
                                    </p:set>
                                    <p:anim calcmode="lin" valueType="num">
                                      <p:cBhvr>
                                        <p:cTn id="35" dur="1000" fill="hold"/>
                                        <p:tgtEl>
                                          <p:spTgt spid="34819">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34819">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34819">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34819">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39" fill="hold">
                            <p:stCondLst>
                              <p:cond delay="5000"/>
                            </p:stCondLst>
                            <p:childTnLst>
                              <p:par>
                                <p:cTn id="40" presetID="15" presetClass="entr" presetSubtype="0" fill="hold" grpId="0" nodeType="afterEffect">
                                  <p:stCondLst>
                                    <p:cond delay="0"/>
                                  </p:stCondLst>
                                  <p:childTnLst>
                                    <p:set>
                                      <p:cBhvr>
                                        <p:cTn id="41" dur="1" fill="hold">
                                          <p:stCondLst>
                                            <p:cond delay="0"/>
                                          </p:stCondLst>
                                        </p:cTn>
                                        <p:tgtEl>
                                          <p:spTgt spid="34819">
                                            <p:txEl>
                                              <p:pRg st="5" end="5"/>
                                            </p:txEl>
                                          </p:spTgt>
                                        </p:tgtEl>
                                        <p:attrNameLst>
                                          <p:attrName>style.visibility</p:attrName>
                                        </p:attrNameLst>
                                      </p:cBhvr>
                                      <p:to>
                                        <p:strVal val="visible"/>
                                      </p:to>
                                    </p:set>
                                    <p:anim calcmode="lin" valueType="num">
                                      <p:cBhvr>
                                        <p:cTn id="42" dur="1000" fill="hold"/>
                                        <p:tgtEl>
                                          <p:spTgt spid="34819">
                                            <p:txEl>
                                              <p:pRg st="5" end="5"/>
                                            </p:txEl>
                                          </p:spTgt>
                                        </p:tgtEl>
                                        <p:attrNameLst>
                                          <p:attrName>ppt_w</p:attrName>
                                        </p:attrNameLst>
                                      </p:cBhvr>
                                      <p:tavLst>
                                        <p:tav tm="0">
                                          <p:val>
                                            <p:fltVal val="0"/>
                                          </p:val>
                                        </p:tav>
                                        <p:tav tm="100000">
                                          <p:val>
                                            <p:strVal val="#ppt_w"/>
                                          </p:val>
                                        </p:tav>
                                      </p:tavLst>
                                    </p:anim>
                                    <p:anim calcmode="lin" valueType="num">
                                      <p:cBhvr>
                                        <p:cTn id="43" dur="1000" fill="hold"/>
                                        <p:tgtEl>
                                          <p:spTgt spid="34819">
                                            <p:txEl>
                                              <p:pRg st="5" end="5"/>
                                            </p:txEl>
                                          </p:spTgt>
                                        </p:tgtEl>
                                        <p:attrNameLst>
                                          <p:attrName>ppt_h</p:attrName>
                                        </p:attrNameLst>
                                      </p:cBhvr>
                                      <p:tavLst>
                                        <p:tav tm="0">
                                          <p:val>
                                            <p:fltVal val="0"/>
                                          </p:val>
                                        </p:tav>
                                        <p:tav tm="100000">
                                          <p:val>
                                            <p:strVal val="#ppt_h"/>
                                          </p:val>
                                        </p:tav>
                                      </p:tavLst>
                                    </p:anim>
                                    <p:anim calcmode="lin" valueType="num">
                                      <p:cBhvr>
                                        <p:cTn id="44" dur="1000" fill="hold"/>
                                        <p:tgtEl>
                                          <p:spTgt spid="34819">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34819">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mtClean="0"/>
              <a:t>Whiner/Complainer</a:t>
            </a:r>
            <a:endParaRPr lang="en-US"/>
          </a:p>
        </p:txBody>
      </p:sp>
      <p:sp>
        <p:nvSpPr>
          <p:cNvPr id="35843" name="Rectangle 3"/>
          <p:cNvSpPr>
            <a:spLocks noGrp="1" noChangeArrowheads="1"/>
          </p:cNvSpPr>
          <p:nvPr>
            <p:ph idx="1"/>
          </p:nvPr>
        </p:nvSpPr>
        <p:spPr/>
        <p:txBody>
          <a:bodyPr>
            <a:normAutofit/>
          </a:bodyPr>
          <a:lstStyle/>
          <a:p>
            <a:r>
              <a:rPr lang="en-US" sz="3200" dirty="0" smtClean="0"/>
              <a:t>There are two types of whiner/complainers: realistic and paranoid.  The realistic complainer sees what is not working or what others are or are not doing.  The paranoid whiner complains about imaginary slights.  The complainer frequently gripes about something (everything) and usually blames others for the problem.  They may unload on you as a willing listener.  Other times you may be the focus of their complaints either for something you did or something you are blamed for doing.</a:t>
            </a:r>
            <a:endParaRPr lang="en-US" sz="3200"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strips(downLeft)">
                                      <p:cBhvr>
                                        <p:cTn id="7" dur="500"/>
                                        <p:tgtEl>
                                          <p:spTgt spid="35842"/>
                                        </p:tgtEl>
                                      </p:cBhvr>
                                    </p:animEffect>
                                  </p:childTnLst>
                                </p:cTn>
                              </p:par>
                            </p:childTnLst>
                          </p:cTn>
                        </p:par>
                        <p:par>
                          <p:cTn id="8" fill="hold">
                            <p:stCondLst>
                              <p:cond delay="500"/>
                            </p:stCondLst>
                            <p:childTnLst>
                              <p:par>
                                <p:cTn id="9" presetID="17" presetClass="entr" presetSubtype="10" fill="hold" grpId="0" nodeType="afterEffect">
                                  <p:stCondLst>
                                    <p:cond delay="0"/>
                                  </p:stCondLst>
                                  <p:childTnLst>
                                    <p:set>
                                      <p:cBhvr>
                                        <p:cTn id="10" dur="1" fill="hold">
                                          <p:stCondLst>
                                            <p:cond delay="0"/>
                                          </p:stCondLst>
                                        </p:cTn>
                                        <p:tgtEl>
                                          <p:spTgt spid="35843">
                                            <p:txEl>
                                              <p:pRg st="0" end="0"/>
                                            </p:txEl>
                                          </p:spTgt>
                                        </p:tgtEl>
                                        <p:attrNameLst>
                                          <p:attrName>style.visibility</p:attrName>
                                        </p:attrNameLst>
                                      </p:cBhvr>
                                      <p:to>
                                        <p:strVal val="visible"/>
                                      </p:to>
                                    </p:set>
                                    <p:anim calcmode="lin" valueType="num">
                                      <p:cBhvr>
                                        <p:cTn id="11" dur="500" fill="hold"/>
                                        <p:tgtEl>
                                          <p:spTgt spid="3584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3584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utoUpdateAnimBg="0"/>
      <p:bldP spid="35843" grpId="0" build="p" autoUpdateAnimBg="0" advAuto="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mtClean="0"/>
              <a:t>Whiner/Complainer</a:t>
            </a:r>
            <a:endParaRPr lang="en-US"/>
          </a:p>
        </p:txBody>
      </p:sp>
      <p:sp>
        <p:nvSpPr>
          <p:cNvPr id="36867" name="Rectangle 3"/>
          <p:cNvSpPr>
            <a:spLocks noGrp="1" noChangeArrowheads="1"/>
          </p:cNvSpPr>
          <p:nvPr>
            <p:ph idx="1"/>
          </p:nvPr>
        </p:nvSpPr>
        <p:spPr/>
        <p:txBody>
          <a:bodyPr/>
          <a:lstStyle/>
          <a:p>
            <a:r>
              <a:rPr lang="en-US" smtClean="0"/>
              <a:t>Avoid the tendency to argue back and point out what is untrue</a:t>
            </a:r>
          </a:p>
          <a:p>
            <a:r>
              <a:rPr lang="en-US" smtClean="0"/>
              <a:t>Listen to them</a:t>
            </a:r>
          </a:p>
          <a:p>
            <a:r>
              <a:rPr lang="en-US" smtClean="0"/>
              <a:t>Acknowledge what is said</a:t>
            </a:r>
          </a:p>
          <a:p>
            <a:r>
              <a:rPr lang="en-US" smtClean="0"/>
              <a:t>If they repeat themselves, calmly interrupt or stop them</a:t>
            </a:r>
          </a:p>
          <a:p>
            <a:r>
              <a:rPr lang="en-US" smtClean="0"/>
              <a:t>Shift to problem solving method</a:t>
            </a:r>
          </a:p>
          <a:p>
            <a:r>
              <a:rPr lang="en-US" smtClean="0"/>
              <a:t>What do you want to do about the problem?</a:t>
            </a:r>
            <a:endParaRPr lang="en-US"/>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left)">
                                      <p:cBhvr>
                                        <p:cTn id="7" dur="500"/>
                                        <p:tgtEl>
                                          <p:spTgt spid="36867">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animEffect transition="in" filter="wipe(left)">
                                      <p:cBhvr>
                                        <p:cTn id="11" dur="500"/>
                                        <p:tgtEl>
                                          <p:spTgt spid="36867">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animEffect transition="in" filter="wipe(left)">
                                      <p:cBhvr>
                                        <p:cTn id="15" dur="500"/>
                                        <p:tgtEl>
                                          <p:spTgt spid="36867">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animEffect transition="in" filter="wipe(left)">
                                      <p:cBhvr>
                                        <p:cTn id="19" dur="500"/>
                                        <p:tgtEl>
                                          <p:spTgt spid="36867">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animEffect transition="in" filter="wipe(left)">
                                      <p:cBhvr>
                                        <p:cTn id="23" dur="500"/>
                                        <p:tgtEl>
                                          <p:spTgt spid="36867">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6867">
                                            <p:txEl>
                                              <p:pRg st="5" end="5"/>
                                            </p:txEl>
                                          </p:spTgt>
                                        </p:tgtEl>
                                        <p:attrNameLst>
                                          <p:attrName>style.visibility</p:attrName>
                                        </p:attrNameLst>
                                      </p:cBhvr>
                                      <p:to>
                                        <p:strVal val="visible"/>
                                      </p:to>
                                    </p:set>
                                    <p:animEffect transition="in" filter="wipe(left)">
                                      <p:cBhvr>
                                        <p:cTn id="27" dur="500"/>
                                        <p:tgtEl>
                                          <p:spTgt spid="368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advAuto="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mtClean="0"/>
              <a:t>Pleaser</a:t>
            </a:r>
            <a:endParaRPr lang="en-US"/>
          </a:p>
        </p:txBody>
      </p:sp>
      <p:sp>
        <p:nvSpPr>
          <p:cNvPr id="37891" name="Rectangle 3"/>
          <p:cNvSpPr>
            <a:spLocks noGrp="1" noChangeArrowheads="1"/>
          </p:cNvSpPr>
          <p:nvPr>
            <p:ph idx="1"/>
          </p:nvPr>
        </p:nvSpPr>
        <p:spPr/>
        <p:txBody>
          <a:bodyPr>
            <a:normAutofit/>
          </a:bodyPr>
          <a:lstStyle/>
          <a:p>
            <a:r>
              <a:rPr lang="en-US" sz="3200" dirty="0" smtClean="0"/>
              <a:t>The person who needs to be liked thinks they have to please everyone all the time.  They train themselves to read other people carefully in order to discover what might please them.  They often shift from position to position in an attempt to please.  They view others as the yardstick of their worth.  They are motivated by social recognition and want to avoid social rejection.  Sometimes they agree to do things but may not follow through or perform.</a:t>
            </a:r>
            <a:endParaRPr lang="en-US" sz="3200"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500" fill="hold"/>
                                        <p:tgtEl>
                                          <p:spTgt spid="37890"/>
                                        </p:tgtEl>
                                        <p:attrNameLst>
                                          <p:attrName>ppt_x</p:attrName>
                                        </p:attrNameLst>
                                      </p:cBhvr>
                                      <p:tavLst>
                                        <p:tav tm="0">
                                          <p:val>
                                            <p:strVal val="0-#ppt_w/2"/>
                                          </p:val>
                                        </p:tav>
                                        <p:tav tm="100000">
                                          <p:val>
                                            <p:strVal val="#ppt_x"/>
                                          </p:val>
                                        </p:tav>
                                      </p:tavLst>
                                    </p:anim>
                                    <p:anim calcmode="lin" valueType="num">
                                      <p:cBhvr additive="base">
                                        <p:cTn id="8" dur="500" fill="hold"/>
                                        <p:tgtEl>
                                          <p:spTgt spid="3789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3" presetClass="entr" presetSubtype="5" fill="hold" grpId="0" nodeType="afterEffect">
                                  <p:stCondLst>
                                    <p:cond delay="0"/>
                                  </p:stCondLst>
                                  <p:childTnLst>
                                    <p:set>
                                      <p:cBhvr>
                                        <p:cTn id="11" dur="1" fill="hold">
                                          <p:stCondLst>
                                            <p:cond delay="0"/>
                                          </p:stCondLst>
                                        </p:cTn>
                                        <p:tgtEl>
                                          <p:spTgt spid="37891">
                                            <p:txEl>
                                              <p:pRg st="0" end="0"/>
                                            </p:txEl>
                                          </p:spTgt>
                                        </p:tgtEl>
                                        <p:attrNameLst>
                                          <p:attrName>style.visibility</p:attrName>
                                        </p:attrNameLst>
                                      </p:cBhvr>
                                      <p:to>
                                        <p:strVal val="visible"/>
                                      </p:to>
                                    </p:set>
                                    <p:animEffect transition="in" filter="blinds(vertical)">
                                      <p:cBhvr>
                                        <p:cTn id="12" dur="500"/>
                                        <p:tgtEl>
                                          <p:spTgt spid="378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1" grpId="0" build="p" autoUpdateAnimBg="0" advAuto="0"/>
    </p:bldLst>
  </p:timing>
</p:sld>
</file>

<file path=ppt/theme/theme1.xml><?xml version="1.0" encoding="utf-8"?>
<a:theme xmlns:a="http://schemas.openxmlformats.org/drawingml/2006/main" name="Theme1">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ListForm</Display>
  <Edit>ListForm</Edit>
  <New>ListForm</New>
</FormTemplates>
</file>

<file path=customXml/item3.xml><?xml version="1.0" encoding="utf-8"?>
<ct:contentTypeSchema xmlns:ct="http://schemas.microsoft.com/office/2006/metadata/contentType" xmlns:ma="http://schemas.microsoft.com/office/2006/metadata/properties/metaAttributes" ct:_="" ma:_="" ma:contentTypeName="Folder" ma:contentTypeID="0x0120003C6E77D2A2A8F84EBCB27B0FEDEF1CEB" ma:contentTypeVersion="0" ma:contentTypeDescription="Create a new folder." ma:contentTypeScope="" ma:versionID="f01c96807b5db0eca0180b2f3c43bf30">
  <xsd:schema xmlns:xsd="http://www.w3.org/2001/XMLSchema" xmlns:p="http://schemas.microsoft.com/office/2006/metadata/properties" targetNamespace="http://schemas.microsoft.com/office/2006/metadata/properties" ma:root="true" ma:fieldsID="5f612c7e14bb7b1a7838fbdb1f9fc54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AB2BDA5-9A30-4F5B-88B8-F45BDE9EEFD6}">
  <ds:schemaRefs>
    <ds:schemaRef ds:uri="http://schemas.microsoft.com/office/2006/metadata/properties"/>
  </ds:schemaRefs>
</ds:datastoreItem>
</file>

<file path=customXml/itemProps2.xml><?xml version="1.0" encoding="utf-8"?>
<ds:datastoreItem xmlns:ds="http://schemas.openxmlformats.org/officeDocument/2006/customXml" ds:itemID="{B74024C6-5695-4DD4-BFAB-8A0F48175901}">
  <ds:schemaRefs>
    <ds:schemaRef ds:uri="http://schemas.microsoft.com/sharepoint/v3/contenttype/forms"/>
  </ds:schemaRefs>
</ds:datastoreItem>
</file>

<file path=customXml/itemProps3.xml><?xml version="1.0" encoding="utf-8"?>
<ds:datastoreItem xmlns:ds="http://schemas.openxmlformats.org/officeDocument/2006/customXml" ds:itemID="{F47FA906-EA88-42DA-888A-318B6B4E1E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Theme1</Template>
  <TotalTime>166</TotalTime>
  <Words>1082</Words>
  <Application>Microsoft Macintosh PowerPoint</Application>
  <PresentationFormat>On-screen Show (4:3)</PresentationFormat>
  <Paragraphs>110</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Theme1</vt:lpstr>
      <vt:lpstr>Conflict Resolution:  Dealing With Challenging Personality Types</vt:lpstr>
      <vt:lpstr>Personality Types</vt:lpstr>
      <vt:lpstr>Driver/Tyrant</vt:lpstr>
      <vt:lpstr>Driver/Tyrant</vt:lpstr>
      <vt:lpstr>Controller</vt:lpstr>
      <vt:lpstr>Controller</vt:lpstr>
      <vt:lpstr>Whiner/Complainer</vt:lpstr>
      <vt:lpstr>Whiner/Complainer</vt:lpstr>
      <vt:lpstr>Pleaser</vt:lpstr>
      <vt:lpstr>Pleaser</vt:lpstr>
      <vt:lpstr>Pessimist/Victim</vt:lpstr>
      <vt:lpstr>Pessimist/Victim</vt:lpstr>
      <vt:lpstr>Excitement Seeker</vt:lpstr>
      <vt:lpstr>Excitement Seeker</vt:lpstr>
      <vt:lpstr>Model of Conflict Resolution</vt:lpstr>
      <vt:lpstr>Conflict Resolution</vt:lpstr>
      <vt:lpstr>Conflict Resolution</vt:lpstr>
      <vt:lpstr>Conflict Resolution</vt:lpstr>
      <vt:lpstr>Conflict Resolution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Wes Kiplinger</dc:creator>
  <cp:lastModifiedBy>Garth Koleszar</cp:lastModifiedBy>
  <cp:revision>6</cp:revision>
  <cp:lastPrinted>1601-01-01T00:00:00Z</cp:lastPrinted>
  <dcterms:created xsi:type="dcterms:W3CDTF">2002-04-19T00:55:25Z</dcterms:created>
  <dcterms:modified xsi:type="dcterms:W3CDTF">2011-10-05T18:46:26Z</dcterms:modified>
</cp:coreProperties>
</file>