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71" r:id="rId8"/>
    <p:sldId id="267" r:id="rId9"/>
    <p:sldId id="261" r:id="rId10"/>
    <p:sldId id="269" r:id="rId11"/>
    <p:sldId id="262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6"/>
    <p:restoredTop sz="94688"/>
  </p:normalViewPr>
  <p:slideViewPr>
    <p:cSldViewPr snapToGrid="0" snapToObjects="1">
      <p:cViewPr varScale="1">
        <p:scale>
          <a:sx n="162" d="100"/>
          <a:sy n="162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52D6-13A8-6D43-95D5-039CBDE6E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Pay Calculator Briefing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269E4-1E2B-3044-B174-902AF757A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AEB58-5058-DF40-8DF2-52560BBF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501" y="322730"/>
            <a:ext cx="3912000" cy="34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070DBF-6264-FD4C-A3D3-3F02A0AC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" y="1814660"/>
            <a:ext cx="12188072" cy="50433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C1A43C-5A3E-C44B-AC9B-DBD9EB90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Step 2 – Hours Worked</a:t>
            </a:r>
          </a:p>
        </p:txBody>
      </p:sp>
    </p:spTree>
    <p:extLst>
      <p:ext uri="{BB962C8B-B14F-4D97-AF65-F5344CB8AC3E}">
        <p14:creationId xmlns:p14="http://schemas.microsoft.com/office/powerpoint/2010/main" val="195876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Step 2 - Hours Worked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19568"/>
            <a:ext cx="9404723" cy="5194354"/>
          </a:xfrm>
        </p:spPr>
        <p:txBody>
          <a:bodyPr>
            <a:normAutofit/>
          </a:bodyPr>
          <a:lstStyle/>
          <a:p>
            <a:r>
              <a:rPr lang="en-US" dirty="0"/>
              <a:t>Leave Used</a:t>
            </a:r>
          </a:p>
          <a:p>
            <a:pPr lvl="1"/>
            <a:r>
              <a:rPr lang="en-US" dirty="0"/>
              <a:t>Enter Leave Type and Start/End times</a:t>
            </a:r>
          </a:p>
          <a:p>
            <a:pPr lvl="1"/>
            <a:r>
              <a:rPr lang="en-US" dirty="0"/>
              <a:t>Adjusts night differential/Sunday pay based on time actually worked</a:t>
            </a:r>
          </a:p>
          <a:p>
            <a:r>
              <a:rPr lang="en-US" dirty="0"/>
              <a:t>Time Outside Shift</a:t>
            </a:r>
          </a:p>
          <a:p>
            <a:pPr lvl="1"/>
            <a:r>
              <a:rPr lang="en-US" dirty="0"/>
              <a:t>Overtime (Holdover), Credit Hours, Travel Comp</a:t>
            </a:r>
          </a:p>
          <a:p>
            <a:pPr lvl="1"/>
            <a:r>
              <a:rPr lang="en-US" dirty="0"/>
              <a:t>Calculates new leave balance and adds overtime hours</a:t>
            </a:r>
          </a:p>
          <a:p>
            <a:r>
              <a:rPr lang="en-US" dirty="0"/>
              <a:t>Hours Worked Summary</a:t>
            </a:r>
          </a:p>
          <a:p>
            <a:pPr lvl="1"/>
            <a:r>
              <a:rPr lang="en-US" dirty="0"/>
              <a:t>Calculates hours worked for each pay type</a:t>
            </a:r>
          </a:p>
          <a:p>
            <a:pPr lvl="1"/>
            <a:r>
              <a:rPr lang="en-US" dirty="0"/>
              <a:t>Override column allows for manual entry of time worked</a:t>
            </a:r>
          </a:p>
          <a:p>
            <a:pPr lvl="2"/>
            <a:r>
              <a:rPr lang="en-US" dirty="0"/>
              <a:t>Delete all values to utilize calculated values</a:t>
            </a:r>
          </a:p>
          <a:p>
            <a:r>
              <a:rPr lang="en-US" dirty="0"/>
              <a:t>CIC/OJTI</a:t>
            </a:r>
          </a:p>
          <a:p>
            <a:pPr lvl="1"/>
            <a:r>
              <a:rPr lang="en-US" dirty="0"/>
              <a:t>Can be entered as Minutes or </a:t>
            </a:r>
            <a:r>
              <a:rPr lang="en-US" dirty="0" err="1"/>
              <a:t>Hours:Minutes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Step 3 - State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19568"/>
            <a:ext cx="9404723" cy="5194354"/>
          </a:xfrm>
        </p:spPr>
        <p:txBody>
          <a:bodyPr>
            <a:normAutofit/>
          </a:bodyPr>
          <a:lstStyle/>
          <a:p>
            <a:r>
              <a:rPr lang="en-US" dirty="0"/>
              <a:t>Too many scenarios to incorporate into spreadsheet</a:t>
            </a:r>
          </a:p>
          <a:p>
            <a:pPr lvl="1"/>
            <a:r>
              <a:rPr lang="en-US" dirty="0"/>
              <a:t>Use information calculated in the spreadsheet to estimate state tax withholding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www.paycheckcity.com</a:t>
            </a:r>
            <a:r>
              <a:rPr lang="en-US" dirty="0"/>
              <a:t>/calculator/salary/</a:t>
            </a:r>
          </a:p>
          <a:p>
            <a:r>
              <a:rPr lang="en-US" dirty="0"/>
              <a:t>Data in Green Boxes should be entered into the calculator along with your elections</a:t>
            </a:r>
          </a:p>
          <a:p>
            <a:r>
              <a:rPr lang="en-US" dirty="0"/>
              <a:t>Enter the results into the “State Taxes” box towards the bottom of the page</a:t>
            </a:r>
          </a:p>
        </p:txBody>
      </p:sp>
    </p:spTree>
    <p:extLst>
      <p:ext uri="{BB962C8B-B14F-4D97-AF65-F5344CB8AC3E}">
        <p14:creationId xmlns:p14="http://schemas.microsoft.com/office/powerpoint/2010/main" val="159350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LES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19568"/>
            <a:ext cx="9404723" cy="5194354"/>
          </a:xfrm>
        </p:spPr>
        <p:txBody>
          <a:bodyPr>
            <a:normAutofit/>
          </a:bodyPr>
          <a:lstStyle/>
          <a:p>
            <a:r>
              <a:rPr lang="en-US" dirty="0"/>
              <a:t>Provides a printable summary of earnings and deductions with a NET PAY box to show total amount due for the pay period</a:t>
            </a:r>
          </a:p>
          <a:p>
            <a:r>
              <a:rPr lang="en-US" dirty="0"/>
              <a:t>Displays updated leave balances</a:t>
            </a:r>
          </a:p>
          <a:p>
            <a:r>
              <a:rPr lang="en-US" dirty="0"/>
              <a:t>Can be used to compare payment received in PP3/4 to what is expected from PP1/2</a:t>
            </a:r>
          </a:p>
          <a:p>
            <a:r>
              <a:rPr lang="en-US" dirty="0"/>
              <a:t>Values displayed are generally within $.02 of actual amounts</a:t>
            </a:r>
          </a:p>
          <a:p>
            <a:pPr lvl="1"/>
            <a:r>
              <a:rPr lang="en-US" dirty="0"/>
              <a:t>EXCEPTION: State taxes vary within $5-10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2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19568"/>
            <a:ext cx="9404723" cy="5194354"/>
          </a:xfrm>
        </p:spPr>
        <p:txBody>
          <a:bodyPr>
            <a:normAutofit/>
          </a:bodyPr>
          <a:lstStyle/>
          <a:p>
            <a:r>
              <a:rPr lang="en-US" dirty="0"/>
              <a:t>For questions, to report bugs, or request most updated version:</a:t>
            </a:r>
          </a:p>
          <a:p>
            <a:pPr lvl="1"/>
            <a:r>
              <a:rPr lang="en-US" b="1" dirty="0" err="1"/>
              <a:t>paycalculator@natca.net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618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49506"/>
            <a:ext cx="9404723" cy="4778188"/>
          </a:xfrm>
        </p:spPr>
        <p:txBody>
          <a:bodyPr>
            <a:normAutofit/>
          </a:bodyPr>
          <a:lstStyle/>
          <a:p>
            <a:r>
              <a:rPr lang="en-US" dirty="0"/>
              <a:t>Recreate a Leave and Earning Statement (LES) for a specified pay period</a:t>
            </a:r>
          </a:p>
          <a:p>
            <a:pPr lvl="1"/>
            <a:r>
              <a:rPr lang="en-US" dirty="0"/>
              <a:t>Not limited to government shutdown</a:t>
            </a:r>
          </a:p>
          <a:p>
            <a:r>
              <a:rPr lang="en-US" dirty="0"/>
              <a:t>One pay period per document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090C7-0B0C-6C4E-B201-60E14238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97" y="3177422"/>
            <a:ext cx="2715188" cy="1649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498287-357E-7647-BA8B-2E64E7FC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39" y="2713544"/>
            <a:ext cx="4920812" cy="26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Required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49506"/>
            <a:ext cx="9404723" cy="4778188"/>
          </a:xfrm>
        </p:spPr>
        <p:txBody>
          <a:bodyPr/>
          <a:lstStyle/>
          <a:p>
            <a:r>
              <a:rPr lang="en-US" dirty="0"/>
              <a:t>Download LES from Employee Express for pay periods 2018/27 – 2019/3</a:t>
            </a:r>
          </a:p>
          <a:p>
            <a:r>
              <a:rPr lang="en-US" dirty="0"/>
              <a:t>Updated version of pay calculator</a:t>
            </a:r>
          </a:p>
          <a:p>
            <a:pPr lvl="1"/>
            <a:r>
              <a:rPr lang="en-US" dirty="0"/>
              <a:t>Will be sent out regularly with updates and bug fixes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5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62145"/>
            <a:ext cx="9404723" cy="766482"/>
          </a:xfrm>
        </p:spPr>
        <p:txBody>
          <a:bodyPr/>
          <a:lstStyle/>
          <a:p>
            <a:r>
              <a:rPr lang="en-US" dirty="0"/>
              <a:t>Step 1 – Employee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49506"/>
            <a:ext cx="9404723" cy="4778188"/>
          </a:xfrm>
        </p:spPr>
        <p:txBody>
          <a:bodyPr/>
          <a:lstStyle/>
          <a:p>
            <a:r>
              <a:rPr lang="en-US" dirty="0"/>
              <a:t>Employee Information</a:t>
            </a:r>
          </a:p>
          <a:p>
            <a:r>
              <a:rPr lang="en-US" dirty="0"/>
              <a:t>Federal Tax Information</a:t>
            </a:r>
          </a:p>
          <a:p>
            <a:r>
              <a:rPr lang="en-US" dirty="0"/>
              <a:t>Controller Incentive Pay</a:t>
            </a:r>
          </a:p>
          <a:p>
            <a:r>
              <a:rPr lang="en-US" dirty="0"/>
              <a:t>Leave Starting Balances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1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Sample 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044F0-43E8-594A-808C-FDDC9D008D56}"/>
              </a:ext>
            </a:extLst>
          </p:cNvPr>
          <p:cNvSpPr txBox="1"/>
          <p:nvPr/>
        </p:nvSpPr>
        <p:spPr>
          <a:xfrm>
            <a:off x="259977" y="1586567"/>
            <a:ext cx="51409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Annual Salary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Annual Leave Earned Per Pay Period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FERS %</a:t>
            </a:r>
          </a:p>
          <a:p>
            <a:pPr lvl="1"/>
            <a:r>
              <a:rPr lang="en-US" sz="1400" dirty="0"/>
              <a:t>Varies by member, based on hire date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Federal Tax Withholding Information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OASDI Amount</a:t>
            </a:r>
          </a:p>
          <a:p>
            <a:pPr lvl="1"/>
            <a:r>
              <a:rPr lang="en-US" sz="1400" dirty="0"/>
              <a:t>If calculating a pay period and cap has been reached enter $0 or amount remaining to reach cap. </a:t>
            </a:r>
            <a:br>
              <a:rPr lang="en-US" sz="1400" dirty="0"/>
            </a:br>
            <a:r>
              <a:rPr lang="en-US" sz="1400" dirty="0"/>
              <a:t>2018 - $7,960.80</a:t>
            </a:r>
          </a:p>
          <a:p>
            <a:pPr lvl="1"/>
            <a:r>
              <a:rPr lang="en-US" sz="1400" dirty="0"/>
              <a:t>2019 - $8,239.80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CIP Amount/Hours Worked</a:t>
            </a:r>
          </a:p>
          <a:p>
            <a:pPr lvl="1"/>
            <a:r>
              <a:rPr lang="en-US" sz="1400" dirty="0"/>
              <a:t>Enter </a:t>
            </a:r>
            <a:r>
              <a:rPr lang="en-US" sz="1400" b="1" dirty="0"/>
              <a:t>Current </a:t>
            </a:r>
            <a:r>
              <a:rPr lang="en-US" sz="1400" dirty="0"/>
              <a:t>in CIP Amount and </a:t>
            </a:r>
            <a:r>
              <a:rPr lang="en-US" sz="1400" b="1" dirty="0"/>
              <a:t>Hours </a:t>
            </a:r>
            <a:r>
              <a:rPr lang="en-US" sz="1400" dirty="0"/>
              <a:t>in Hours Worked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Health Benefits/Health Insurance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5D1A4-91AA-8748-85FD-FE1561C6C93B}"/>
              </a:ext>
            </a:extLst>
          </p:cNvPr>
          <p:cNvSpPr txBox="1"/>
          <p:nvPr/>
        </p:nvSpPr>
        <p:spPr>
          <a:xfrm>
            <a:off x="646111" y="1082061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 Period 3 of 2019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EB190D-AECA-4B4F-8343-19CE1483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07" y="0"/>
            <a:ext cx="6791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Step 1 – Employee Information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49506"/>
            <a:ext cx="9404723" cy="4778188"/>
          </a:xfrm>
        </p:spPr>
        <p:txBody>
          <a:bodyPr/>
          <a:lstStyle/>
          <a:p>
            <a:r>
              <a:rPr lang="en-US" dirty="0"/>
              <a:t>Deductions</a:t>
            </a:r>
          </a:p>
          <a:p>
            <a:pPr lvl="1"/>
            <a:r>
              <a:rPr lang="en-US" dirty="0"/>
              <a:t>Some deductions are exempt from tax</a:t>
            </a:r>
          </a:p>
          <a:p>
            <a:pPr lvl="2"/>
            <a:r>
              <a:rPr lang="en-US" dirty="0"/>
              <a:t>Most common deductions have been pre-populated</a:t>
            </a:r>
          </a:p>
          <a:p>
            <a:pPr lvl="1"/>
            <a:r>
              <a:rPr lang="en-US" dirty="0"/>
              <a:t>Can enter either a percentage or dollar amount</a:t>
            </a:r>
          </a:p>
          <a:p>
            <a:pPr lvl="2"/>
            <a:r>
              <a:rPr lang="en-US" dirty="0"/>
              <a:t>Percentage takes precedence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8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5D1A4-91AA-8748-85FD-FE1561C6C93B}"/>
              </a:ext>
            </a:extLst>
          </p:cNvPr>
          <p:cNvSpPr txBox="1"/>
          <p:nvPr/>
        </p:nvSpPr>
        <p:spPr>
          <a:xfrm>
            <a:off x="646111" y="1082061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 Period 3 of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208DC-7882-BC4C-8970-52B60524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763"/>
            <a:ext cx="12192000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8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Sample 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044F0-43E8-594A-808C-FDDC9D008D56}"/>
              </a:ext>
            </a:extLst>
          </p:cNvPr>
          <p:cNvSpPr txBox="1"/>
          <p:nvPr/>
        </p:nvSpPr>
        <p:spPr>
          <a:xfrm>
            <a:off x="646111" y="1082061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 Period 27 of 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D51D2-B869-954F-8D22-5567E223A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97611"/>
            <a:ext cx="4302961" cy="4195481"/>
          </a:xfrm>
        </p:spPr>
        <p:txBody>
          <a:bodyPr/>
          <a:lstStyle/>
          <a:p>
            <a:r>
              <a:rPr lang="en-US" dirty="0"/>
              <a:t>Values for Health/Dental/Vision for 2018</a:t>
            </a:r>
          </a:p>
          <a:p>
            <a:pPr lvl="1"/>
            <a:r>
              <a:rPr lang="en-US" dirty="0"/>
              <a:t>New amounts take effect in pay period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9C3F6-AB0D-C144-9883-C0A3EACB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229" y="0"/>
            <a:ext cx="7106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9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FAF-ABC0-A947-B65B-B18E5077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Step 2 - Hours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5A3-5DD2-CB4B-BC5B-274E3ED5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49506"/>
            <a:ext cx="9404723" cy="4778188"/>
          </a:xfrm>
        </p:spPr>
        <p:txBody>
          <a:bodyPr/>
          <a:lstStyle/>
          <a:p>
            <a:r>
              <a:rPr lang="en-US" dirty="0"/>
              <a:t>Enter Year and Pay Period for this calculator</a:t>
            </a:r>
          </a:p>
          <a:p>
            <a:pPr lvl="1"/>
            <a:r>
              <a:rPr lang="en-US" dirty="0"/>
              <a:t>Automatically inserts start and end dates</a:t>
            </a:r>
          </a:p>
          <a:p>
            <a:pPr lvl="1"/>
            <a:r>
              <a:rPr lang="en-US" dirty="0"/>
              <a:t>Determines tax rates used by calculator</a:t>
            </a:r>
          </a:p>
          <a:p>
            <a:r>
              <a:rPr lang="en-US" dirty="0"/>
              <a:t>Shifts Worked</a:t>
            </a:r>
          </a:p>
          <a:p>
            <a:pPr lvl="1"/>
            <a:r>
              <a:rPr lang="en-US" dirty="0"/>
              <a:t>CRU-ART is the source</a:t>
            </a:r>
          </a:p>
          <a:p>
            <a:pPr lvl="1"/>
            <a:r>
              <a:rPr lang="en-US" dirty="0"/>
              <a:t>Select Activity for the day</a:t>
            </a:r>
          </a:p>
          <a:p>
            <a:pPr lvl="2"/>
            <a:r>
              <a:rPr lang="en-US" dirty="0"/>
              <a:t>RDO, Worked, Leave, Overtime, Holiday, Earn Credit</a:t>
            </a:r>
          </a:p>
          <a:p>
            <a:pPr lvl="1"/>
            <a:r>
              <a:rPr lang="en-US" dirty="0"/>
              <a:t>Enter one shift per line</a:t>
            </a:r>
          </a:p>
          <a:p>
            <a:pPr lvl="2"/>
            <a:r>
              <a:rPr lang="en-US" dirty="0"/>
              <a:t>Midnight shifts are entered on the day the shift ENDS</a:t>
            </a:r>
          </a:p>
          <a:p>
            <a:pPr lvl="2"/>
            <a:r>
              <a:rPr lang="en-US" dirty="0"/>
              <a:t>Differentials are calculated based on this assumption</a:t>
            </a:r>
          </a:p>
          <a:p>
            <a:pPr lvl="2"/>
            <a:r>
              <a:rPr lang="en-US" dirty="0"/>
              <a:t>Night differential will be paid for shifts in furlough status</a:t>
            </a:r>
          </a:p>
        </p:txBody>
      </p:sp>
    </p:spTree>
    <p:extLst>
      <p:ext uri="{BB962C8B-B14F-4D97-AF65-F5344CB8AC3E}">
        <p14:creationId xmlns:p14="http://schemas.microsoft.com/office/powerpoint/2010/main" val="1151628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1211</TotalTime>
  <Words>503</Words>
  <Application>Microsoft Macintosh PowerPoint</Application>
  <PresentationFormat>Widescreen</PresentationFormat>
  <Paragraphs>84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Pay Calculator Briefing</vt:lpstr>
      <vt:lpstr>Purpose</vt:lpstr>
      <vt:lpstr>Required Information</vt:lpstr>
      <vt:lpstr>Step 1 – Employee Information</vt:lpstr>
      <vt:lpstr>Sample LES</vt:lpstr>
      <vt:lpstr>Step 1 – Employee Information (cont.)</vt:lpstr>
      <vt:lpstr>Deductions</vt:lpstr>
      <vt:lpstr>Sample LES</vt:lpstr>
      <vt:lpstr>Step 2 - Hours Worked</vt:lpstr>
      <vt:lpstr>Step 2 – Hours Worked</vt:lpstr>
      <vt:lpstr>Step 2 - Hours Worked (cont.)</vt:lpstr>
      <vt:lpstr>Step 3 - State Taxes</vt:lpstr>
      <vt:lpstr>LES Summary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Calculator Briefing</dc:title>
  <dc:creator>Jason Doss</dc:creator>
  <cp:lastModifiedBy>Jason Doss</cp:lastModifiedBy>
  <cp:revision>25</cp:revision>
  <dcterms:created xsi:type="dcterms:W3CDTF">2019-02-11T00:56:57Z</dcterms:created>
  <dcterms:modified xsi:type="dcterms:W3CDTF">2019-02-11T23:00:16Z</dcterms:modified>
</cp:coreProperties>
</file>