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1161" r:id="rId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432">
          <p15:clr>
            <a:srgbClr val="A4A3A4"/>
          </p15:clr>
        </p15:guide>
        <p15:guide id="2" orient="horz" pos="286">
          <p15:clr>
            <a:srgbClr val="A4A3A4"/>
          </p15:clr>
        </p15:guide>
        <p15:guide id="3" orient="horz" pos="4034">
          <p15:clr>
            <a:srgbClr val="A4A3A4"/>
          </p15:clr>
        </p15:guide>
        <p15:guide id="4" pos="5470">
          <p15:clr>
            <a:srgbClr val="A4A3A4"/>
          </p15:clr>
        </p15:guide>
        <p15:guide id="5" pos="3060">
          <p15:clr>
            <a:srgbClr val="A4A3A4"/>
          </p15:clr>
        </p15:guide>
        <p15:guide id="6" pos="286">
          <p15:clr>
            <a:srgbClr val="A4A3A4"/>
          </p15:clr>
        </p15:guide>
        <p15:guide id="7" pos="20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zwart, Bradley [USA]" initials="B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667"/>
    <a:srgbClr val="A88218"/>
    <a:srgbClr val="FECB00"/>
    <a:srgbClr val="F9BD03"/>
    <a:srgbClr val="1D2F68"/>
    <a:srgbClr val="1E7828"/>
    <a:srgbClr val="00CCFF"/>
    <a:srgbClr val="FEC800"/>
    <a:srgbClr val="005797"/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 autoAdjust="0"/>
    <p:restoredTop sz="96913" autoAdjust="0"/>
  </p:normalViewPr>
  <p:slideViewPr>
    <p:cSldViewPr snapToGrid="0">
      <p:cViewPr varScale="1">
        <p:scale>
          <a:sx n="116" d="100"/>
          <a:sy n="116" d="100"/>
        </p:scale>
        <p:origin x="1944" y="108"/>
      </p:cViewPr>
      <p:guideLst>
        <p:guide orient="horz" pos="3432"/>
        <p:guide orient="horz" pos="286"/>
        <p:guide orient="horz" pos="4034"/>
        <p:guide pos="5470"/>
        <p:guide pos="3060"/>
        <p:guide pos="286"/>
        <p:guide pos="2009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540" y="-102"/>
      </p:cViewPr>
      <p:guideLst>
        <p:guide orient="horz" pos="2207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4028159" cy="35124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t" anchorCtr="0" compatLnSpc="1">
            <a:prstTxWarp prst="textNoShape">
              <a:avLst/>
            </a:prstTxWarp>
          </a:bodyPr>
          <a:lstStyle>
            <a:lvl1pPr algn="l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247" y="5"/>
            <a:ext cx="4028159" cy="35124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t" anchorCtr="0" compatLnSpc="1">
            <a:prstTxWarp prst="textNoShape">
              <a:avLst/>
            </a:prstTxWarp>
          </a:bodyPr>
          <a:lstStyle>
            <a:lvl1pPr algn="r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6659162"/>
            <a:ext cx="4028159" cy="351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b" anchorCtr="0" compatLnSpc="1">
            <a:prstTxWarp prst="textNoShape">
              <a:avLst/>
            </a:prstTxWarp>
          </a:bodyPr>
          <a:lstStyle>
            <a:lvl1pPr algn="l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247" y="6659162"/>
            <a:ext cx="4028159" cy="351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b" anchorCtr="0" compatLnSpc="1">
            <a:prstTxWarp prst="textNoShape">
              <a:avLst/>
            </a:prstTxWarp>
          </a:bodyPr>
          <a:lstStyle>
            <a:lvl1pPr algn="r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90DFA224-F841-43D6-8B9B-72E28EAD1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57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5"/>
            <a:ext cx="4028159" cy="35124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t" anchorCtr="0" compatLnSpc="1">
            <a:prstTxWarp prst="textNoShape">
              <a:avLst/>
            </a:prstTxWarp>
          </a:bodyPr>
          <a:lstStyle>
            <a:lvl1pPr algn="l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247" y="5"/>
            <a:ext cx="4028159" cy="35124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t" anchorCtr="0" compatLnSpc="1">
            <a:prstTxWarp prst="textNoShape">
              <a:avLst/>
            </a:prstTxWarp>
          </a:bodyPr>
          <a:lstStyle>
            <a:lvl1pPr algn="r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3875"/>
            <a:ext cx="3506787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85" y="3330181"/>
            <a:ext cx="6816235" cy="315515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3" y="6659162"/>
            <a:ext cx="4028159" cy="351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b" anchorCtr="0" compatLnSpc="1">
            <a:prstTxWarp prst="textNoShape">
              <a:avLst/>
            </a:prstTxWarp>
          </a:bodyPr>
          <a:lstStyle>
            <a:lvl1pPr algn="l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247" y="6659162"/>
            <a:ext cx="4028159" cy="351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28" tIns="46065" rIns="92128" bIns="46065" numCol="1" anchor="b" anchorCtr="0" compatLnSpc="1">
            <a:prstTxWarp prst="textNoShape">
              <a:avLst/>
            </a:prstTxWarp>
          </a:bodyPr>
          <a:lstStyle>
            <a:lvl1pPr algn="r" defTabSz="922362">
              <a:spcBef>
                <a:spcPct val="0"/>
              </a:spcBef>
              <a:buFontTx/>
              <a:buNone/>
              <a:defRPr sz="1200">
                <a:effectLst/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000AF5E-FFB9-4416-8A22-820342A25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04617" y="3453874"/>
            <a:ext cx="5912384" cy="627060"/>
          </a:xfrm>
        </p:spPr>
        <p:txBody>
          <a:bodyPr anchor="t"/>
          <a:lstStyle>
            <a:lvl1pPr>
              <a:defRPr sz="3600">
                <a:solidFill>
                  <a:srgbClr val="0A2653"/>
                </a:solidFill>
              </a:defRPr>
            </a:lvl1pPr>
          </a:lstStyle>
          <a:p>
            <a:r>
              <a:rPr lang="en-US" dirty="0" smtClean="0"/>
              <a:t>AJG All Hands Meeting</a:t>
            </a:r>
            <a:endParaRPr lang="en-US" dirty="0"/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104617" y="3963989"/>
            <a:ext cx="4951412" cy="5910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A2653"/>
                </a:solidFill>
              </a:defRPr>
            </a:lvl1pPr>
          </a:lstStyle>
          <a:p>
            <a:r>
              <a:rPr lang="en-US" dirty="0" smtClean="0"/>
              <a:t>Recognizing Integration Efforts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070" y="5913540"/>
            <a:ext cx="1999555" cy="669318"/>
          </a:xfrm>
          <a:prstGeom prst="rect">
            <a:avLst/>
          </a:prstGeom>
        </p:spPr>
      </p:pic>
      <p:pic>
        <p:nvPicPr>
          <p:cNvPr id="7" name="Picture 6" descr="cid:0__=0ABBF7AFDFD44E9C8f9e8a93df938690@faa.gov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23" y="5608320"/>
            <a:ext cx="21336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388525"/>
            <a:ext cx="8229600" cy="405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4317988" y="6286497"/>
            <a:ext cx="0" cy="149225"/>
          </a:xfrm>
          <a:prstGeom prst="line">
            <a:avLst/>
          </a:prstGeom>
          <a:noFill/>
          <a:ln w="9525" cap="flat" cmpd="sng" algn="ctr">
            <a:solidFill>
              <a:srgbClr val="0A265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762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6" name="Picture 1" descr="2014-AJO-313_NAS_signature_280x12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7" y="5941409"/>
            <a:ext cx="1581150" cy="83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723" y="89937"/>
            <a:ext cx="499872" cy="49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4317988" y="6286497"/>
            <a:ext cx="0" cy="149225"/>
          </a:xfrm>
          <a:prstGeom prst="line">
            <a:avLst/>
          </a:prstGeom>
          <a:noFill/>
          <a:ln w="9525" cap="flat" cmpd="sng" algn="ctr">
            <a:solidFill>
              <a:srgbClr val="0A265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762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476" y="80324"/>
            <a:ext cx="499872" cy="49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76400"/>
            <a:ext cx="8142288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4317988" y="6286497"/>
            <a:ext cx="0" cy="149225"/>
          </a:xfrm>
          <a:prstGeom prst="line">
            <a:avLst/>
          </a:prstGeom>
          <a:noFill/>
          <a:ln w="9525" cap="flat" cmpd="sng" algn="ctr">
            <a:solidFill>
              <a:srgbClr val="0A265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7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762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41"/>
          <a:stretch/>
        </p:blipFill>
        <p:spPr>
          <a:xfrm>
            <a:off x="0" y="0"/>
            <a:ext cx="9144000" cy="635000"/>
          </a:xfrm>
          <a:prstGeom prst="rect">
            <a:avLst/>
          </a:prstGeom>
        </p:spPr>
      </p:pic>
      <p:sp>
        <p:nvSpPr>
          <p:cNvPr id="1028" name="Rectangle 17"/>
          <p:cNvSpPr>
            <a:spLocks noChangeArrowheads="1"/>
          </p:cNvSpPr>
          <p:nvPr/>
        </p:nvSpPr>
        <p:spPr bwMode="auto">
          <a:xfrm>
            <a:off x="3957104" y="6233585"/>
            <a:ext cx="400050" cy="30268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defRPr/>
            </a:pPr>
            <a:fld id="{2377B7BE-323B-4515-A325-CD2C4A669586}" type="slidenum">
              <a:rPr lang="en-US" sz="1200" b="0">
                <a:solidFill>
                  <a:srgbClr val="0A2653"/>
                </a:solidFill>
                <a:ea typeface="ＭＳ Ｐゴシック" pitchFamily="1" charset="-128"/>
                <a:cs typeface="+mn-cs"/>
              </a:rPr>
              <a:pPr algn="ctr">
                <a:defRPr/>
              </a:pPr>
              <a:t>‹#›</a:t>
            </a:fld>
            <a:endParaRPr lang="en-US" sz="1200" b="0" dirty="0">
              <a:solidFill>
                <a:srgbClr val="0A2653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762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8526"/>
            <a:ext cx="8229600" cy="4055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FAAseal_content_slid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853" y="6019800"/>
            <a:ext cx="1569772" cy="52732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54025" y="5825068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5797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7" r:id="rId3"/>
    <p:sldLayoutId id="2147483675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D2F68"/>
          </a:solidFill>
          <a:latin typeface="+mj-lt"/>
          <a:ea typeface="ＭＳ Ｐゴシック" pitchFamily="1" charset="-128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2F6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2F6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2F6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D2F68"/>
          </a:solidFill>
          <a:latin typeface="Arial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ts val="600"/>
        </a:spcAft>
        <a:buChar char="•"/>
        <a:defRPr sz="1800">
          <a:solidFill>
            <a:srgbClr val="1D2F68"/>
          </a:solidFill>
          <a:latin typeface="+mn-lt"/>
          <a:ea typeface="ＭＳ Ｐゴシック" pitchFamily="1" charset="-128"/>
          <a:cs typeface="ＭＳ Ｐゴシック"/>
        </a:defRPr>
      </a:lvl1pPr>
      <a:lvl2pPr marL="627063" indent="-169863" algn="l" rtl="0" eaLnBrk="1" fontAlgn="base" hangingPunct="1">
        <a:spcBef>
          <a:spcPct val="20000"/>
        </a:spcBef>
        <a:spcAft>
          <a:spcPts val="600"/>
        </a:spcAft>
        <a:buChar char="–"/>
        <a:defRPr sz="1600">
          <a:solidFill>
            <a:srgbClr val="1D2F68"/>
          </a:solidFill>
          <a:latin typeface="+mn-lt"/>
          <a:ea typeface="ＭＳ Ｐゴシック" pitchFamily="1" charset="-128"/>
          <a:cs typeface="ＭＳ Ｐゴシック"/>
        </a:defRPr>
      </a:lvl2pPr>
      <a:lvl3pPr marL="1033463" indent="-119063" algn="l" rtl="0" eaLnBrk="1" fontAlgn="base" hangingPunct="1">
        <a:spcBef>
          <a:spcPct val="20000"/>
        </a:spcBef>
        <a:spcAft>
          <a:spcPts val="600"/>
        </a:spcAft>
        <a:buChar char="•"/>
        <a:defRPr sz="1400">
          <a:solidFill>
            <a:srgbClr val="1D2F68"/>
          </a:solidFill>
          <a:latin typeface="+mn-lt"/>
          <a:ea typeface="ＭＳ Ｐゴシック" pitchFamily="1" charset="-128"/>
          <a:cs typeface="ＭＳ Ｐゴシック"/>
        </a:defRPr>
      </a:lvl3pPr>
      <a:lvl4pPr marL="1541463" indent="-169863" algn="l" rtl="0" eaLnBrk="1" fontAlgn="base" hangingPunct="1">
        <a:spcBef>
          <a:spcPct val="20000"/>
        </a:spcBef>
        <a:spcAft>
          <a:spcPts val="600"/>
        </a:spcAft>
        <a:buChar char="–"/>
        <a:defRPr sz="1400">
          <a:solidFill>
            <a:srgbClr val="1D2F68"/>
          </a:solidFill>
          <a:latin typeface="+mn-lt"/>
          <a:ea typeface="ＭＳ Ｐゴシック" pitchFamily="1" charset="-128"/>
          <a:cs typeface="ＭＳ Ｐゴシック"/>
        </a:defRPr>
      </a:lvl4pPr>
      <a:lvl5pPr marL="1998663" indent="-169863" algn="l" rtl="0" eaLnBrk="1" fontAlgn="base" hangingPunct="1">
        <a:spcBef>
          <a:spcPct val="20000"/>
        </a:spcBef>
        <a:spcAft>
          <a:spcPts val="600"/>
        </a:spcAft>
        <a:buChar char="»"/>
        <a:defRPr sz="1400">
          <a:solidFill>
            <a:srgbClr val="1D2F68"/>
          </a:solidFill>
          <a:latin typeface="+mn-lt"/>
          <a:ea typeface="ＭＳ Ｐゴシック" pitchFamily="1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757" y="884220"/>
            <a:ext cx="8741794" cy="49243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1st Quarter (December) NCEPT Selection Dates:</a:t>
            </a:r>
          </a:p>
          <a:p>
            <a:pPr lvl="1"/>
            <a:r>
              <a:rPr lang="en-US" sz="2000" dirty="0" smtClean="0"/>
              <a:t>NCEPT meeting adjourns December 19th</a:t>
            </a:r>
            <a:endParaRPr lang="en-US" sz="2000" baseline="300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TOL sent to </a:t>
            </a:r>
            <a:r>
              <a:rPr lang="en-US" dirty="0" smtClean="0"/>
              <a:t>employees no later than January 2, 2020 (two weeks)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Clock starts January 5, 2020 (PP 2)</a:t>
            </a:r>
          </a:p>
          <a:p>
            <a:pPr lvl="1"/>
            <a:r>
              <a:rPr lang="en-US" sz="1800" dirty="0" smtClean="0"/>
              <a:t>Category 1 (3 months)</a:t>
            </a:r>
          </a:p>
          <a:p>
            <a:pPr marL="0" indent="0">
              <a:buNone/>
            </a:pPr>
            <a:r>
              <a:rPr lang="en-US" dirty="0" smtClean="0"/>
              <a:t>	April 12, 2020 (PP 9)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July 5, 2020 (PP 15) * Employee election (6 months)</a:t>
            </a:r>
          </a:p>
          <a:p>
            <a:pPr lvl="1"/>
            <a:r>
              <a:rPr lang="en-US" sz="1800" dirty="0" smtClean="0"/>
              <a:t>Category 2 (1 YR)</a:t>
            </a:r>
          </a:p>
          <a:p>
            <a:pPr marL="0" indent="0">
              <a:buNone/>
            </a:pPr>
            <a:r>
              <a:rPr lang="en-US" dirty="0" smtClean="0"/>
              <a:t>	January 3, 2021 (PP 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757" y="66754"/>
            <a:ext cx="8229600" cy="533400"/>
          </a:xfrm>
        </p:spPr>
        <p:txBody>
          <a:bodyPr/>
          <a:lstStyle/>
          <a:p>
            <a:r>
              <a:rPr lang="en-US" sz="2800" dirty="0" smtClean="0"/>
              <a:t>1st Quarter (December) NCEPT  Release Dates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7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ring Staffing Onboarding and Placement CSA DM Meeting 12072015 (2)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ocument_x0020_Type xmlns="472554a5-d8e5-48c1-b0e9-3ac9d85d8df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1F740D7B64954DBC5FB09285524B4F" ma:contentTypeVersion="19" ma:contentTypeDescription="Create a new document." ma:contentTypeScope="" ma:versionID="bb58e60d82d896430ed77f3a044e47fd">
  <xsd:schema xmlns:xsd="http://www.w3.org/2001/XMLSchema" xmlns:p="http://schemas.microsoft.com/office/2006/metadata/properties" xmlns:ns2="472554a5-d8e5-48c1-b0e9-3ac9d85d8df6" targetNamespace="http://schemas.microsoft.com/office/2006/metadata/properties" ma:root="true" ma:fieldsID="8a5461fb1668649587e8eb7c01e837ec" ns2:_="">
    <xsd:import namespace="472554a5-d8e5-48c1-b0e9-3ac9d85d8df6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72554a5-d8e5-48c1-b0e9-3ac9d85d8df6" elementFormDefault="qualified">
    <xsd:import namespace="http://schemas.microsoft.com/office/2006/documentManagement/types"/>
    <xsd:element name="Document_x0020_Type" ma:index="8" nillable="true" ma:displayName="Document Category" ma:format="Dropdown" ma:internalName="Document_x0020_Type">
      <xsd:simpleType>
        <xsd:restriction base="dms:Choice">
          <xsd:enumeration value="Deliverables"/>
          <xsd:enumeration value="Meeting Minutes"/>
          <xsd:enumeration value="Referenc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83FCF8D-982D-40B4-B260-1BEC1D057A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1D7C58-238B-4EAF-97B0-1E122B87D391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472554a5-d8e5-48c1-b0e9-3ac9d85d8df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5F4830D-952C-402D-9393-3F7188528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2554a5-d8e5-48c1-b0e9-3ac9d85d8df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Hiring Staffing Onboarding and Placement CSA DM Meeting 12072015 (2)</Template>
  <TotalTime>7472</TotalTime>
  <Words>22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Hiring Staffing Onboarding and Placement CSA DM Meeting 12072015 (2)</vt:lpstr>
      <vt:lpstr>1st Quarter (December) NCEPT  Release Dates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NCEPT Manager Ranking List</dc:title>
  <dc:subject>Hiring Staffing and Placement</dc:subject>
  <dc:creator>Middleswart, William (FAA)</dc:creator>
  <cp:keywords>Hiring Placement;targets</cp:keywords>
  <cp:lastModifiedBy>McMillan, Taurice (FAA)</cp:lastModifiedBy>
  <cp:revision>277</cp:revision>
  <cp:lastPrinted>2017-12-13T20:39:45Z</cp:lastPrinted>
  <dcterms:created xsi:type="dcterms:W3CDTF">2016-03-10T22:11:23Z</dcterms:created>
  <dcterms:modified xsi:type="dcterms:W3CDTF">2019-12-20T16:15:23Z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0x0101002D1F740D7B64954DBC5FB09285524B4F</vt:lpwstr>
  </property>
</Properties>
</file>