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11"/>
  </p:notesMasterIdLst>
  <p:sldIdLst>
    <p:sldId id="257" r:id="rId2"/>
    <p:sldId id="258" r:id="rId3"/>
    <p:sldId id="359" r:id="rId4"/>
    <p:sldId id="305" r:id="rId5"/>
    <p:sldId id="363" r:id="rId6"/>
    <p:sldId id="362" r:id="rId7"/>
    <p:sldId id="364" r:id="rId8"/>
    <p:sldId id="357" r:id="rId9"/>
    <p:sldId id="3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dney Stachyra" initials="SS" lastIdx="3" clrIdx="0">
    <p:extLst>
      <p:ext uri="{19B8F6BF-5375-455C-9EA6-DF929625EA0E}">
        <p15:presenceInfo xmlns:p15="http://schemas.microsoft.com/office/powerpoint/2012/main" userId="S-1-5-21-3215564045-1863808890-1157122868-31403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FC5"/>
    <a:srgbClr val="2D2D8A"/>
    <a:srgbClr val="E7F3F4"/>
    <a:srgbClr val="FDE0AD"/>
    <a:srgbClr val="FEF0D6"/>
    <a:srgbClr val="FFD9B3"/>
    <a:srgbClr val="FFCC99"/>
    <a:srgbClr val="9BCDFF"/>
    <a:srgbClr val="65B2FF"/>
    <a:srgbClr val="EFE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65233" autoAdjust="0"/>
  </p:normalViewPr>
  <p:slideViewPr>
    <p:cSldViewPr snapToGrid="0">
      <p:cViewPr varScale="1">
        <p:scale>
          <a:sx n="57" d="100"/>
          <a:sy n="57" d="100"/>
        </p:scale>
        <p:origin x="226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FA5932-11C0-4FDC-B0DB-F2E993FE6234}" type="datetimeFigureOut">
              <a:rPr lang="en-US" smtClean="0"/>
              <a:t>2/22/2021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4A7A6A-DF52-48C6-961C-09CBCF125F44}" type="slidenum">
              <a:rPr lang="en-US" smtClean="0"/>
              <a:t>‹#›</a:t>
            </a:fld>
            <a:endParaRPr lang="en-US" dirty="0"/>
          </a:p>
        </p:txBody>
      </p:sp>
    </p:spTree>
    <p:extLst>
      <p:ext uri="{BB962C8B-B14F-4D97-AF65-F5344CB8AC3E}">
        <p14:creationId xmlns:p14="http://schemas.microsoft.com/office/powerpoint/2010/main" val="3280579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pPr marL="0" marR="0" lvl="0" indent="0" algn="r" defTabSz="911225" rtl="0" eaLnBrk="1" fontAlgn="base" latinLnBrk="0" hangingPunct="1">
              <a:lnSpc>
                <a:spcPct val="100000"/>
              </a:lnSpc>
              <a:spcBef>
                <a:spcPct val="0"/>
              </a:spcBef>
              <a:spcAft>
                <a:spcPct val="0"/>
              </a:spcAft>
              <a:buClrTx/>
              <a:buSzTx/>
              <a:buFontTx/>
              <a:buNone/>
              <a:tabLst/>
              <a:defRPr/>
            </a:pPr>
            <a:fld id="{31338345-9CBA-4181-BEB7-82A779821C66}" type="slidenum">
              <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r" defTabSz="911225"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44557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lvl="0">
              <a:spcBef>
                <a:spcPts val="0"/>
              </a:spcBef>
              <a:spcAft>
                <a:spcPts val="0"/>
              </a:spcAft>
            </a:pPr>
            <a:r>
              <a:rPr lang="en-US" sz="1200" b="1" dirty="0" smtClean="0">
                <a:solidFill>
                  <a:srgbClr val="000000"/>
                </a:solidFill>
                <a:ea typeface="Calibri" panose="020F0502020204030204" pitchFamily="34" charset="0"/>
              </a:rPr>
              <a:t>What is the AIR office implementing the survey?</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AIR 950</a:t>
            </a:r>
          </a:p>
          <a:p>
            <a:pPr marR="0" lvl="0">
              <a:spcBef>
                <a:spcPts val="0"/>
              </a:spcBef>
              <a:spcAft>
                <a:spcPts val="0"/>
              </a:spcAft>
            </a:pPr>
            <a:r>
              <a:rPr lang="en-US" sz="1200" b="1" dirty="0" smtClean="0">
                <a:solidFill>
                  <a:srgbClr val="000000"/>
                </a:solidFill>
                <a:ea typeface="Calibri" panose="020F0502020204030204" pitchFamily="34" charset="0"/>
              </a:rPr>
              <a:t> </a:t>
            </a:r>
          </a:p>
          <a:p>
            <a:pPr marR="0" lvl="0">
              <a:spcBef>
                <a:spcPts val="0"/>
              </a:spcBef>
              <a:spcAft>
                <a:spcPts val="0"/>
              </a:spcAft>
            </a:pPr>
            <a:r>
              <a:rPr lang="en-US" sz="1200" b="1" dirty="0" smtClean="0">
                <a:solidFill>
                  <a:srgbClr val="000000"/>
                </a:solidFill>
                <a:ea typeface="Calibri" panose="020F0502020204030204" pitchFamily="34" charset="0"/>
              </a:rPr>
              <a:t>For whom is the survey be intended?</a:t>
            </a:r>
          </a:p>
          <a:p>
            <a:pPr marL="285750" marR="0" lvl="0" indent="-285750">
              <a:spcBef>
                <a:spcPts val="0"/>
              </a:spcBef>
              <a:spcAft>
                <a:spcPts val="0"/>
              </a:spcAft>
              <a:buFont typeface="Arial" panose="020B0604020202020204" pitchFamily="34" charset="0"/>
              <a:buChar char="•"/>
            </a:pPr>
            <a:r>
              <a:rPr lang="en-US" sz="1200" dirty="0" smtClean="0">
                <a:solidFill>
                  <a:srgbClr val="000000"/>
                </a:solidFill>
                <a:ea typeface="Calibri" panose="020F0502020204030204" pitchFamily="34" charset="0"/>
              </a:rPr>
              <a:t>The survey is intended to be completed by the following positions </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ASI, ASE, and Managers of </a:t>
            </a:r>
            <a:r>
              <a:rPr lang="fr-FR" sz="1200" dirty="0" smtClean="0">
                <a:solidFill>
                  <a:srgbClr val="000000"/>
                </a:solidFill>
                <a:ea typeface="Calibri" panose="020F0502020204030204" pitchFamily="34" charset="0"/>
              </a:rPr>
              <a:t>Aircraft Certification Audit Information System</a:t>
            </a:r>
            <a:r>
              <a:rPr lang="en-US" sz="1200" dirty="0" smtClean="0">
                <a:solidFill>
                  <a:srgbClr val="000000"/>
                </a:solidFill>
                <a:ea typeface="Calibri" panose="020F0502020204030204" pitchFamily="34" charset="0"/>
              </a:rPr>
              <a:t> (ACAIS), Aircraft Worthiness Certification(AWC), Airworthiness Directives Development (ADD)</a:t>
            </a:r>
          </a:p>
          <a:p>
            <a:pPr marR="0" lvl="0">
              <a:spcBef>
                <a:spcPts val="0"/>
              </a:spcBef>
              <a:spcAft>
                <a:spcPts val="0"/>
              </a:spcAft>
            </a:pPr>
            <a:endParaRPr lang="en-US" sz="1200" b="1" dirty="0" smtClean="0">
              <a:solidFill>
                <a:srgbClr val="000000"/>
              </a:solidFill>
              <a:ea typeface="Calibri" panose="020F0502020204030204" pitchFamily="34" charset="0"/>
            </a:endParaRPr>
          </a:p>
          <a:p>
            <a:pPr marR="0" lvl="0">
              <a:spcBef>
                <a:spcPts val="0"/>
              </a:spcBef>
              <a:spcAft>
                <a:spcPts val="0"/>
              </a:spcAft>
            </a:pPr>
            <a:r>
              <a:rPr lang="en-US" sz="1200" b="1" dirty="0" smtClean="0">
                <a:solidFill>
                  <a:srgbClr val="000000"/>
                </a:solidFill>
                <a:ea typeface="Calibri" panose="020F0502020204030204" pitchFamily="34" charset="0"/>
              </a:rPr>
              <a:t>What is the purpose of the data capture?	</a:t>
            </a:r>
          </a:p>
          <a:p>
            <a:pPr marL="285750" marR="0" lvl="0" indent="-285750">
              <a:spcBef>
                <a:spcPts val="0"/>
              </a:spcBef>
              <a:spcAft>
                <a:spcPts val="0"/>
              </a:spcAft>
              <a:buFont typeface="Arial" panose="020B0604020202020204" pitchFamily="34" charset="0"/>
              <a:buChar char="•"/>
            </a:pPr>
            <a:r>
              <a:rPr lang="en-US" sz="1200" dirty="0" smtClean="0">
                <a:solidFill>
                  <a:srgbClr val="000000"/>
                </a:solidFill>
                <a:ea typeface="Calibri" panose="020F0502020204030204" pitchFamily="34" charset="0"/>
              </a:rPr>
              <a:t>Purpose Statement </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The purpose of the data capture is to gather user feedback to enhance the existing ASKME applications and improve the user experience and application usability for the organization.</a:t>
            </a:r>
          </a:p>
          <a:p>
            <a:pPr marR="0" lvl="0">
              <a:spcBef>
                <a:spcPts val="0"/>
              </a:spcBef>
              <a:spcAft>
                <a:spcPts val="0"/>
              </a:spcAft>
            </a:pPr>
            <a:endParaRPr lang="en-US" sz="1200" b="1" dirty="0" smtClean="0">
              <a:solidFill>
                <a:srgbClr val="000000"/>
              </a:solidFill>
              <a:ea typeface="Calibri" panose="020F0502020204030204" pitchFamily="34" charset="0"/>
            </a:endParaRPr>
          </a:p>
          <a:p>
            <a:pPr marR="0" lvl="0">
              <a:spcBef>
                <a:spcPts val="0"/>
              </a:spcBef>
              <a:spcAft>
                <a:spcPts val="0"/>
              </a:spcAft>
            </a:pPr>
            <a:r>
              <a:rPr lang="en-US" sz="1200" b="1" dirty="0" smtClean="0">
                <a:solidFill>
                  <a:srgbClr val="000000"/>
                </a:solidFill>
                <a:ea typeface="Calibri" panose="020F0502020204030204" pitchFamily="34" charset="0"/>
              </a:rPr>
              <a:t>Is there a proposed implementation date?</a:t>
            </a:r>
          </a:p>
          <a:p>
            <a:pPr marL="742950" marR="0" lvl="1" indent="-285750">
              <a:spcBef>
                <a:spcPts val="0"/>
              </a:spcBef>
              <a:spcAft>
                <a:spcPts val="0"/>
              </a:spcAft>
              <a:buFont typeface="Arial" panose="020B0604020202020204" pitchFamily="34" charset="0"/>
              <a:buChar char="•"/>
            </a:pPr>
            <a:r>
              <a:rPr lang="en-US" sz="1200" dirty="0" smtClean="0">
                <a:solidFill>
                  <a:srgbClr val="000000"/>
                </a:solidFill>
                <a:ea typeface="Calibri" panose="020F0502020204030204" pitchFamily="34" charset="0"/>
              </a:rPr>
              <a:t>The request is to implement the survey as soon as possible</a:t>
            </a:r>
          </a:p>
          <a:p>
            <a:pPr marL="742950" marR="0" lvl="1" indent="-285750">
              <a:spcBef>
                <a:spcPts val="0"/>
              </a:spcBef>
              <a:spcAft>
                <a:spcPts val="0"/>
              </a:spcAft>
              <a:buFont typeface="Arial" panose="020B0604020202020204" pitchFamily="34" charset="0"/>
              <a:buChar char="•"/>
            </a:pPr>
            <a:r>
              <a:rPr lang="en-US" sz="1200" dirty="0" smtClean="0">
                <a:solidFill>
                  <a:srgbClr val="000000"/>
                </a:solidFill>
                <a:ea typeface="Calibri" panose="020F0502020204030204" pitchFamily="34" charset="0"/>
              </a:rPr>
              <a:t>The survey will be available for 10 days to allow users to provide input</a:t>
            </a:r>
          </a:p>
          <a:p>
            <a:pPr marR="0" lvl="0">
              <a:spcBef>
                <a:spcPts val="0"/>
              </a:spcBef>
              <a:spcAft>
                <a:spcPts val="0"/>
              </a:spcAft>
            </a:pPr>
            <a:endParaRPr lang="en-US" sz="1200" b="1" dirty="0" smtClean="0">
              <a:solidFill>
                <a:srgbClr val="000000"/>
              </a:solidFill>
              <a:ea typeface="Calibri" panose="020F0502020204030204" pitchFamily="34" charset="0"/>
            </a:endParaRPr>
          </a:p>
          <a:p>
            <a:pPr marR="0" lvl="0">
              <a:spcBef>
                <a:spcPts val="0"/>
              </a:spcBef>
              <a:spcAft>
                <a:spcPts val="0"/>
              </a:spcAft>
            </a:pPr>
            <a:r>
              <a:rPr lang="en-US" sz="1200" b="1" dirty="0" smtClean="0">
                <a:solidFill>
                  <a:srgbClr val="000000"/>
                </a:solidFill>
                <a:ea typeface="Calibri" panose="020F0502020204030204" pitchFamily="34" charset="0"/>
              </a:rPr>
              <a:t>What vehicle will you use to implement the survey?</a:t>
            </a:r>
          </a:p>
          <a:p>
            <a:pPr marL="742950" marR="0" lvl="1" indent="-285750">
              <a:spcBef>
                <a:spcPts val="0"/>
              </a:spcBef>
              <a:spcAft>
                <a:spcPts val="0"/>
              </a:spcAft>
              <a:buFont typeface="Arial" panose="020B0604020202020204" pitchFamily="34" charset="0"/>
              <a:buChar char="•"/>
            </a:pPr>
            <a:r>
              <a:rPr lang="en-US" sz="1200" dirty="0" smtClean="0">
                <a:solidFill>
                  <a:srgbClr val="000000"/>
                </a:solidFill>
                <a:ea typeface="Calibri" panose="020F0502020204030204" pitchFamily="34" charset="0"/>
              </a:rPr>
              <a:t>Google Forms</a:t>
            </a:r>
          </a:p>
          <a:p>
            <a:pPr marR="0" lvl="0">
              <a:spcBef>
                <a:spcPts val="0"/>
              </a:spcBef>
              <a:spcAft>
                <a:spcPts val="0"/>
              </a:spcAft>
            </a:pPr>
            <a:endParaRPr lang="en-US" sz="1200" b="1" dirty="0" smtClean="0">
              <a:solidFill>
                <a:srgbClr val="000000"/>
              </a:solidFill>
              <a:ea typeface="Calibri" panose="020F0502020204030204" pitchFamily="34" charset="0"/>
            </a:endParaRPr>
          </a:p>
          <a:p>
            <a:pPr marR="0" lvl="0">
              <a:spcBef>
                <a:spcPts val="0"/>
              </a:spcBef>
              <a:spcAft>
                <a:spcPts val="0"/>
              </a:spcAft>
            </a:pPr>
            <a:r>
              <a:rPr lang="en-US" sz="1200" b="1" dirty="0" smtClean="0">
                <a:solidFill>
                  <a:srgbClr val="000000"/>
                </a:solidFill>
                <a:ea typeface="Calibri" panose="020F0502020204030204" pitchFamily="34" charset="0"/>
              </a:rPr>
              <a:t>The following contractual statements are required to compliant with the CBA. These statements will be included in the survey.</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Survey will be done on employee’s duty time. </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Survey is voluntary. </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Survey will be anonymous in nature.</a:t>
            </a:r>
          </a:p>
          <a:p>
            <a:pPr marL="800100" lvl="1" indent="-342900">
              <a:buFont typeface="Arial" panose="020B0604020202020204" pitchFamily="34" charset="0"/>
              <a:buChar char="•"/>
            </a:pPr>
            <a:r>
              <a:rPr lang="en-US" sz="1200" dirty="0" smtClean="0">
                <a:solidFill>
                  <a:srgbClr val="000000"/>
                </a:solidFill>
                <a:ea typeface="Calibri" panose="020F0502020204030204" pitchFamily="34" charset="0"/>
              </a:rPr>
              <a:t>Results will be provided to the union once survey has been completed.</a:t>
            </a:r>
          </a:p>
          <a:p>
            <a:r>
              <a:rPr lang="en-US" sz="1200" dirty="0" smtClean="0">
                <a:solidFill>
                  <a:srgbClr val="1F497D"/>
                </a:solidFill>
                <a:latin typeface="Calibri" panose="020F0502020204030204" pitchFamily="34" charset="0"/>
                <a:ea typeface="Calibri" panose="020F0502020204030204" pitchFamily="34" charset="0"/>
              </a:rPr>
              <a:t> </a:t>
            </a:r>
            <a:endParaRPr lang="en-US" sz="1200" dirty="0" smtClean="0">
              <a:solidFill>
                <a:srgbClr val="000000"/>
              </a:solidFill>
              <a:latin typeface="Arial" panose="020B060402020202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914A7A6A-DF52-48C6-961C-09CBCF125F44}" type="slidenum">
              <a:rPr lang="en-US" smtClean="0"/>
              <a:t>4</a:t>
            </a:fld>
            <a:endParaRPr lang="en-US" dirty="0"/>
          </a:p>
        </p:txBody>
      </p:sp>
    </p:spTree>
    <p:extLst>
      <p:ext uri="{BB962C8B-B14F-4D97-AF65-F5344CB8AC3E}">
        <p14:creationId xmlns:p14="http://schemas.microsoft.com/office/powerpoint/2010/main" val="2076329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https://forms.gle/qesGUZ6jBEAEggvn9</a:t>
            </a:r>
            <a:endParaRPr lang="en-US" dirty="0"/>
          </a:p>
        </p:txBody>
      </p:sp>
      <p:sp>
        <p:nvSpPr>
          <p:cNvPr id="4" name="Slide Number Placeholder 3"/>
          <p:cNvSpPr>
            <a:spLocks noGrp="1"/>
          </p:cNvSpPr>
          <p:nvPr>
            <p:ph type="sldNum" sz="quarter" idx="10"/>
          </p:nvPr>
        </p:nvSpPr>
        <p:spPr/>
        <p:txBody>
          <a:bodyPr/>
          <a:lstStyle/>
          <a:p>
            <a:fld id="{914A7A6A-DF52-48C6-961C-09CBCF125F44}" type="slidenum">
              <a:rPr lang="en-US" smtClean="0"/>
              <a:t>8</a:t>
            </a:fld>
            <a:endParaRPr lang="en-US" dirty="0"/>
          </a:p>
        </p:txBody>
      </p:sp>
    </p:spTree>
    <p:extLst>
      <p:ext uri="{BB962C8B-B14F-4D97-AF65-F5344CB8AC3E}">
        <p14:creationId xmlns:p14="http://schemas.microsoft.com/office/powerpoint/2010/main" val="1621405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descr="PPT template photo_1.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30616" y="0"/>
            <a:ext cx="4813384" cy="6858000"/>
          </a:xfrm>
          <a:prstGeom prst="rect">
            <a:avLst/>
          </a:prstGeom>
        </p:spPr>
      </p:pic>
      <p:sp>
        <p:nvSpPr>
          <p:cNvPr id="63490" name="Rectangle 1026"/>
          <p:cNvSpPr>
            <a:spLocks noGrp="1" noChangeArrowheads="1"/>
          </p:cNvSpPr>
          <p:nvPr>
            <p:ph type="ctrTitle"/>
          </p:nvPr>
        </p:nvSpPr>
        <p:spPr>
          <a:xfrm>
            <a:off x="227476" y="354380"/>
            <a:ext cx="4134369" cy="1395412"/>
          </a:xfrm>
        </p:spPr>
        <p:txBody>
          <a:bodyPr anchor="t"/>
          <a:lstStyle>
            <a:lvl1pPr>
              <a:defRPr/>
            </a:lvl1pPr>
          </a:lstStyle>
          <a:p>
            <a:pPr lvl="0"/>
            <a:r>
              <a:rPr lang="en-US" noProof="0" dirty="0" smtClean="0"/>
              <a:t>Select to edit master title</a:t>
            </a:r>
          </a:p>
        </p:txBody>
      </p:sp>
      <p:sp>
        <p:nvSpPr>
          <p:cNvPr id="63491" name="Rectangle 1027"/>
          <p:cNvSpPr>
            <a:spLocks noGrp="1" noChangeArrowheads="1"/>
          </p:cNvSpPr>
          <p:nvPr>
            <p:ph type="subTitle" idx="1"/>
          </p:nvPr>
        </p:nvSpPr>
        <p:spPr>
          <a:xfrm>
            <a:off x="230651" y="1795830"/>
            <a:ext cx="4108027" cy="1067092"/>
          </a:xfrm>
        </p:spPr>
        <p:txBody>
          <a:bodyPr/>
          <a:lstStyle>
            <a:lvl1pPr marL="0" indent="0">
              <a:buFontTx/>
              <a:buNone/>
              <a:defRPr sz="3200">
                <a:solidFill>
                  <a:schemeClr val="bg2"/>
                </a:solidFill>
              </a:defRPr>
            </a:lvl1pPr>
          </a:lstStyle>
          <a:p>
            <a:pPr lvl="0"/>
            <a:r>
              <a:rPr lang="en-US" noProof="0" dirty="0" smtClean="0"/>
              <a:t>Select to edit master subtitle</a:t>
            </a:r>
          </a:p>
        </p:txBody>
      </p:sp>
      <p:grpSp>
        <p:nvGrpSpPr>
          <p:cNvPr id="63544" name="Group 1080"/>
          <p:cNvGrpSpPr>
            <a:grpSpLocks/>
          </p:cNvGrpSpPr>
          <p:nvPr userDrawn="1"/>
        </p:nvGrpSpPr>
        <p:grpSpPr bwMode="auto">
          <a:xfrm>
            <a:off x="5977852" y="177768"/>
            <a:ext cx="2895600" cy="909638"/>
            <a:chOff x="3700" y="171"/>
            <a:chExt cx="1824" cy="573"/>
          </a:xfrm>
        </p:grpSpPr>
        <p:pic>
          <p:nvPicPr>
            <p:cNvPr id="63543" name="Picture 1079"/>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 xmlns:a14="http://schemas.microsoft.com/office/drawing/2010/main">
                  <a:solidFill>
                    <a:srgbClr val="FFFFFF"/>
                  </a:solidFill>
                </a14:hiddenFill>
              </a:ext>
            </a:extLst>
          </p:spPr>
        </p:pic>
        <p:sp>
          <p:nvSpPr>
            <p:cNvPr id="63535" name="Text Box 1071"/>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800" b="1" dirty="0">
                  <a:solidFill>
                    <a:schemeClr val="bg1"/>
                  </a:solidFill>
                </a:rPr>
                <a:t>Federal Aviation</a:t>
              </a:r>
            </a:p>
            <a:p>
              <a:pPr>
                <a:lnSpc>
                  <a:spcPct val="85000"/>
                </a:lnSpc>
                <a:spcBef>
                  <a:spcPct val="0"/>
                </a:spcBef>
                <a:buFontTx/>
                <a:buNone/>
              </a:pPr>
              <a:r>
                <a:rPr lang="en-US" sz="1800" b="1" dirty="0">
                  <a:solidFill>
                    <a:schemeClr val="bg1"/>
                  </a:solidFill>
                </a:rPr>
                <a:t>Administration</a:t>
              </a:r>
            </a:p>
          </p:txBody>
        </p:sp>
      </p:grpSp>
    </p:spTree>
    <p:extLst>
      <p:ext uri="{BB962C8B-B14F-4D97-AF65-F5344CB8AC3E}">
        <p14:creationId xmlns:p14="http://schemas.microsoft.com/office/powerpoint/2010/main" val="29358033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endParaRPr lang="en-US" dirty="0"/>
          </a:p>
        </p:txBody>
      </p:sp>
      <p:sp>
        <p:nvSpPr>
          <p:cNvPr id="8"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endParaRPr lang="en-US" dirty="0"/>
          </a:p>
        </p:txBody>
      </p:sp>
      <p:sp>
        <p:nvSpPr>
          <p:cNvPr id="9" name="Rectangle 11"/>
          <p:cNvSpPr>
            <a:spLocks noGrp="1" noChangeArrowheads="1"/>
          </p:cNvSpPr>
          <p:nvPr>
            <p:ph type="sldNum" sz="quarter" idx="4"/>
          </p:nvPr>
        </p:nvSpPr>
        <p:spPr bwMode="auto">
          <a:xfrm>
            <a:off x="7454899" y="6248400"/>
            <a:ext cx="110126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dirty="0"/>
          </a:p>
        </p:txBody>
      </p:sp>
    </p:spTree>
    <p:extLst>
      <p:ext uri="{BB962C8B-B14F-4D97-AF65-F5344CB8AC3E}">
        <p14:creationId xmlns:p14="http://schemas.microsoft.com/office/powerpoint/2010/main" val="21262103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36266C2-23C9-4679-9EA6-D74DA6C8C265}" type="slidenum">
              <a:rPr lang="en-US"/>
              <a:pPr/>
              <a:t>‹#›</a:t>
            </a:fld>
            <a:endParaRPr lang="en-US" dirty="0"/>
          </a:p>
        </p:txBody>
      </p:sp>
    </p:spTree>
    <p:extLst>
      <p:ext uri="{BB962C8B-B14F-4D97-AF65-F5344CB8AC3E}">
        <p14:creationId xmlns:p14="http://schemas.microsoft.com/office/powerpoint/2010/main" val="35635316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F1F6FF14-FC6A-41B6-B2DC-884C6B7C3F2E}" type="slidenum">
              <a:rPr lang="en-US"/>
              <a:pPr/>
              <a:t>‹#›</a:t>
            </a:fld>
            <a:endParaRPr lang="en-US" dirty="0"/>
          </a:p>
        </p:txBody>
      </p:sp>
    </p:spTree>
    <p:extLst>
      <p:ext uri="{BB962C8B-B14F-4D97-AF65-F5344CB8AC3E}">
        <p14:creationId xmlns:p14="http://schemas.microsoft.com/office/powerpoint/2010/main" val="22776944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8579F915-29B1-4ADF-B1F4-B9108899500C}" type="slidenum">
              <a:rPr lang="en-US"/>
              <a:pPr/>
              <a:t>‹#›</a:t>
            </a:fld>
            <a:endParaRPr lang="en-US" dirty="0"/>
          </a:p>
        </p:txBody>
      </p:sp>
    </p:spTree>
    <p:extLst>
      <p:ext uri="{BB962C8B-B14F-4D97-AF65-F5344CB8AC3E}">
        <p14:creationId xmlns:p14="http://schemas.microsoft.com/office/powerpoint/2010/main" val="25309214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187D554-CBC1-41AB-90CF-337CEC897EAA}" type="slidenum">
              <a:rPr lang="en-US"/>
              <a:pPr/>
              <a:t>‹#›</a:t>
            </a:fld>
            <a:endParaRPr lang="en-US" dirty="0"/>
          </a:p>
        </p:txBody>
      </p:sp>
    </p:spTree>
    <p:extLst>
      <p:ext uri="{BB962C8B-B14F-4D97-AF65-F5344CB8AC3E}">
        <p14:creationId xmlns:p14="http://schemas.microsoft.com/office/powerpoint/2010/main" val="15779710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56327" name="Rectangle 7"/>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Select to edit master title</a:t>
            </a:r>
          </a:p>
        </p:txBody>
      </p:sp>
      <p:sp>
        <p:nvSpPr>
          <p:cNvPr id="56328" name="Rectangle 8"/>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Select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b="0" i="0">
                <a:solidFill>
                  <a:schemeClr val="bg1">
                    <a:lumMod val="65000"/>
                  </a:schemeClr>
                </a:solidFill>
                <a:latin typeface="Helvetica Neue Medium"/>
                <a:cs typeface="Helvetica Neue Medium"/>
              </a:defRPr>
            </a:lvl1pPr>
          </a:lstStyle>
          <a:p>
            <a:endParaRPr lang="en-US" dirty="0"/>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b="0" i="0">
                <a:solidFill>
                  <a:schemeClr val="bg1">
                    <a:lumMod val="65000"/>
                  </a:schemeClr>
                </a:solidFill>
                <a:latin typeface="Helvetica Neue Medium"/>
                <a:cs typeface="Helvetica Neue Medium"/>
              </a:defRPr>
            </a:lvl1pPr>
          </a:lstStyle>
          <a:p>
            <a:endParaRPr lang="en-US" dirty="0"/>
          </a:p>
        </p:txBody>
      </p:sp>
      <p:sp>
        <p:nvSpPr>
          <p:cNvPr id="56331" name="Rectangle 11"/>
          <p:cNvSpPr>
            <a:spLocks noGrp="1" noChangeArrowheads="1"/>
          </p:cNvSpPr>
          <p:nvPr>
            <p:ph type="sldNum" sz="quarter" idx="4"/>
          </p:nvPr>
        </p:nvSpPr>
        <p:spPr bwMode="auto">
          <a:xfrm>
            <a:off x="7454899" y="6248400"/>
            <a:ext cx="110126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b="0" i="0">
                <a:solidFill>
                  <a:schemeClr val="bg1">
                    <a:lumMod val="65000"/>
                  </a:schemeClr>
                </a:solidFill>
                <a:latin typeface="Helvetica Neue Medium"/>
                <a:cs typeface="Helvetica Neue Medium"/>
              </a:defRPr>
            </a:lvl1pPr>
          </a:lstStyle>
          <a:p>
            <a:fld id="{74438B1A-AF1B-4C8B-993E-1BADE62A2451}" type="slidenum">
              <a:rPr lang="en-US" smtClean="0"/>
              <a:pPr/>
              <a:t>‹#›</a:t>
            </a:fld>
            <a:endParaRPr lang="en-US" dirty="0"/>
          </a:p>
        </p:txBody>
      </p:sp>
      <p:grpSp>
        <p:nvGrpSpPr>
          <p:cNvPr id="56345" name="Group 25"/>
          <p:cNvGrpSpPr>
            <a:grpSpLocks/>
          </p:cNvGrpSpPr>
          <p:nvPr userDrawn="1"/>
        </p:nvGrpSpPr>
        <p:grpSpPr bwMode="auto">
          <a:xfrm>
            <a:off x="5403850" y="6126158"/>
            <a:ext cx="2047875" cy="660400"/>
            <a:chOff x="3596" y="3859"/>
            <a:chExt cx="1290" cy="416"/>
          </a:xfrm>
        </p:grpSpPr>
        <p:pic>
          <p:nvPicPr>
            <p:cNvPr id="56346" name="Picture 26"/>
            <p:cNvPicPr>
              <a:picLocks noChangeAspect="1" noChangeArrowheads="1"/>
            </p:cNvPicPr>
            <p:nvPr userDrawn="1"/>
          </p:nvPicPr>
          <p:blipFill>
            <a:blip r:embed="rId8"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0"/>
                </a:spcBef>
                <a:buFontTx/>
                <a:buNone/>
              </a:pPr>
              <a:r>
                <a:rPr lang="en-US" sz="1200" b="1" dirty="0">
                  <a:solidFill>
                    <a:schemeClr val="bg1"/>
                  </a:solidFill>
                </a:rPr>
                <a:t>Federal Aviation</a:t>
              </a:r>
            </a:p>
            <a:p>
              <a:pPr>
                <a:lnSpc>
                  <a:spcPct val="85000"/>
                </a:lnSpc>
                <a:spcBef>
                  <a:spcPct val="0"/>
                </a:spcBef>
                <a:buFontTx/>
                <a:buNone/>
              </a:pPr>
              <a:r>
                <a:rPr lang="en-US" sz="1200" b="1" dirty="0">
                  <a:solidFill>
                    <a:schemeClr val="bg1"/>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b="1" dirty="0">
                <a:solidFill>
                  <a:srgbClr val="C0C0C0"/>
                </a:solidFill>
              </a:rPr>
              <a:t>&lt;Presentation Title – Change on Master Slide&gt;</a:t>
            </a:r>
            <a:endParaRPr lang="en-US" sz="1200" dirty="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None/>
            </a:pPr>
            <a:r>
              <a:rPr lang="en-US" sz="1200" dirty="0">
                <a:solidFill>
                  <a:srgbClr val="C0C0C0"/>
                </a:solidFill>
              </a:rPr>
              <a:t>&lt;Date of Presentation – Change on Master Slide&gt;</a:t>
            </a:r>
          </a:p>
        </p:txBody>
      </p:sp>
    </p:spTree>
    <p:extLst>
      <p:ext uri="{BB962C8B-B14F-4D97-AF65-F5344CB8AC3E}">
        <p14:creationId xmlns:p14="http://schemas.microsoft.com/office/powerpoint/2010/main" val="33861015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iming>
    <p:tnLst>
      <p:par>
        <p:cTn id="1" dur="indefinite" restart="never" nodeType="tmRoot"/>
      </p:par>
    </p:tnLst>
  </p:timing>
  <p:hf hdr="0" ftr="0" dt="0"/>
  <p:txStyles>
    <p:title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9" name="Rectangle 11"/>
          <p:cNvSpPr>
            <a:spLocks noGrp="1" noChangeArrowheads="1"/>
          </p:cNvSpPr>
          <p:nvPr>
            <p:ph type="ctrTitle"/>
          </p:nvPr>
        </p:nvSpPr>
        <p:spPr>
          <a:xfrm>
            <a:off x="-54430" y="0"/>
            <a:ext cx="4528457" cy="511629"/>
          </a:xfrm>
        </p:spPr>
        <p:txBody>
          <a:bodyPr/>
          <a:lstStyle/>
          <a:p>
            <a:r>
              <a:rPr lang="en-US" sz="1000" dirty="0" smtClean="0"/>
              <a:t/>
            </a:r>
            <a:br>
              <a:rPr lang="en-US" sz="1000" dirty="0" smtClean="0"/>
            </a:br>
            <a:r>
              <a:rPr lang="en-US" sz="1000" dirty="0" smtClean="0"/>
              <a:t>A</a:t>
            </a:r>
            <a:r>
              <a:rPr lang="en-US" sz="1000" b="0" dirty="0" smtClean="0"/>
              <a:t>viation </a:t>
            </a:r>
            <a:r>
              <a:rPr lang="en-US" sz="1000" dirty="0" smtClean="0"/>
              <a:t>S</a:t>
            </a:r>
            <a:r>
              <a:rPr lang="en-US" sz="1000" b="0" dirty="0" smtClean="0"/>
              <a:t>afety </a:t>
            </a:r>
            <a:r>
              <a:rPr lang="en-US" sz="1000" dirty="0" smtClean="0"/>
              <a:t>K</a:t>
            </a:r>
            <a:r>
              <a:rPr lang="en-US" sz="1000" b="0" dirty="0" smtClean="0"/>
              <a:t>nowledge </a:t>
            </a:r>
            <a:r>
              <a:rPr lang="en-US" sz="1000" dirty="0" smtClean="0"/>
              <a:t>M</a:t>
            </a:r>
            <a:r>
              <a:rPr lang="en-US" sz="1000" b="0" dirty="0" smtClean="0"/>
              <a:t>anagement </a:t>
            </a:r>
            <a:r>
              <a:rPr lang="en-US" sz="1000" dirty="0" smtClean="0"/>
              <a:t>E</a:t>
            </a:r>
            <a:r>
              <a:rPr lang="en-US" sz="1000" b="0" dirty="0" smtClean="0"/>
              <a:t>nvironment </a:t>
            </a:r>
            <a:r>
              <a:rPr lang="en-US" sz="1000" dirty="0" smtClean="0"/>
              <a:t>(ASKME)</a:t>
            </a:r>
            <a:r>
              <a:rPr lang="en-US" sz="1000" b="0" dirty="0" smtClean="0"/>
              <a:t/>
            </a:r>
            <a:br>
              <a:rPr lang="en-US" sz="1000" b="0" dirty="0" smtClean="0"/>
            </a:br>
            <a:endParaRPr lang="en-US" sz="1000" dirty="0"/>
          </a:p>
        </p:txBody>
      </p:sp>
      <p:sp>
        <p:nvSpPr>
          <p:cNvPr id="7" name="Text Box 1051"/>
          <p:cNvSpPr txBox="1">
            <a:spLocks noChangeArrowheads="1"/>
          </p:cNvSpPr>
          <p:nvPr/>
        </p:nvSpPr>
        <p:spPr bwMode="auto">
          <a:xfrm>
            <a:off x="232490" y="4375995"/>
            <a:ext cx="4059730" cy="23083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en-US" sz="1200" b="1" baseline="0" dirty="0" smtClean="0">
                <a:solidFill>
                  <a:srgbClr val="1D2F68"/>
                </a:solidFill>
              </a:rPr>
              <a:t>Presented</a:t>
            </a:r>
            <a:r>
              <a:rPr lang="en-US" sz="1200" b="1" dirty="0" smtClean="0">
                <a:solidFill>
                  <a:srgbClr val="1D2F68"/>
                </a:solidFill>
              </a:rPr>
              <a:t> to: </a:t>
            </a:r>
            <a:r>
              <a:rPr lang="en-US" sz="1200" dirty="0" smtClean="0">
                <a:solidFill>
                  <a:srgbClr val="1D2F68"/>
                </a:solidFill>
              </a:rPr>
              <a:t>American Federation of State, County </a:t>
            </a:r>
          </a:p>
          <a:p>
            <a:pPr>
              <a:buFontTx/>
              <a:buNone/>
            </a:pPr>
            <a:r>
              <a:rPr lang="en-US" sz="1200" dirty="0" smtClean="0">
                <a:solidFill>
                  <a:srgbClr val="1D2F68"/>
                </a:solidFill>
              </a:rPr>
              <a:t>and Municipal Employees (</a:t>
            </a:r>
            <a:r>
              <a:rPr lang="en-US" sz="1200" b="1" dirty="0" smtClean="0">
                <a:solidFill>
                  <a:srgbClr val="1D2F68"/>
                </a:solidFill>
              </a:rPr>
              <a:t>AFSCME), </a:t>
            </a:r>
            <a:r>
              <a:rPr lang="en-US" sz="1200" dirty="0" smtClean="0">
                <a:solidFill>
                  <a:srgbClr val="1D2F68"/>
                </a:solidFill>
              </a:rPr>
              <a:t>National Air Traffic Controllers Association (</a:t>
            </a:r>
            <a:r>
              <a:rPr lang="en-US" sz="1200" b="1" dirty="0" smtClean="0">
                <a:solidFill>
                  <a:srgbClr val="1D2F68"/>
                </a:solidFill>
              </a:rPr>
              <a:t>NATCA) </a:t>
            </a:r>
            <a:r>
              <a:rPr lang="en-US" sz="1200" dirty="0" smtClean="0">
                <a:solidFill>
                  <a:srgbClr val="1D2F68"/>
                </a:solidFill>
              </a:rPr>
              <a:t>&amp;</a:t>
            </a:r>
            <a:r>
              <a:rPr lang="en-US" sz="1200" b="1" dirty="0" smtClean="0">
                <a:solidFill>
                  <a:srgbClr val="1D2F68"/>
                </a:solidFill>
              </a:rPr>
              <a:t> </a:t>
            </a:r>
            <a:r>
              <a:rPr lang="en-US" sz="1200" dirty="0" smtClean="0">
                <a:solidFill>
                  <a:srgbClr val="1D2F68"/>
                </a:solidFill>
              </a:rPr>
              <a:t>Professional Aviation Safety Specialists</a:t>
            </a:r>
            <a:r>
              <a:rPr lang="en-US" sz="1200" b="1" dirty="0" smtClean="0">
                <a:solidFill>
                  <a:srgbClr val="1D2F68"/>
                </a:solidFill>
              </a:rPr>
              <a:t> (PASS)</a:t>
            </a:r>
          </a:p>
          <a:p>
            <a:pPr>
              <a:buFontTx/>
              <a:buNone/>
            </a:pPr>
            <a:endParaRPr lang="en-US" sz="1200" b="1" dirty="0" smtClean="0">
              <a:solidFill>
                <a:srgbClr val="1D2F68"/>
              </a:solidFill>
            </a:endParaRPr>
          </a:p>
          <a:p>
            <a:pPr>
              <a:buFontTx/>
              <a:buNone/>
            </a:pPr>
            <a:endParaRPr lang="en-US" sz="1200" dirty="0">
              <a:solidFill>
                <a:srgbClr val="1D2F68"/>
              </a:solidFill>
            </a:endParaRPr>
          </a:p>
          <a:p>
            <a:r>
              <a:rPr lang="en-US" sz="1200" b="1" dirty="0" smtClean="0">
                <a:solidFill>
                  <a:srgbClr val="1D2F68"/>
                </a:solidFill>
              </a:rPr>
              <a:t>By:     </a:t>
            </a:r>
            <a:r>
              <a:rPr lang="en-US" sz="1200" dirty="0">
                <a:solidFill>
                  <a:srgbClr val="1D2F68"/>
                </a:solidFill>
              </a:rPr>
              <a:t>Darren Idlett, ASKME AIT Program Manager</a:t>
            </a:r>
          </a:p>
          <a:p>
            <a:pPr>
              <a:buFontTx/>
              <a:buNone/>
            </a:pPr>
            <a:r>
              <a:rPr lang="en-US" sz="1200" b="1" dirty="0">
                <a:solidFill>
                  <a:srgbClr val="1D2F68"/>
                </a:solidFill>
              </a:rPr>
              <a:t>	</a:t>
            </a:r>
            <a:r>
              <a:rPr lang="en-US" sz="1200" dirty="0">
                <a:solidFill>
                  <a:srgbClr val="1D2F68"/>
                </a:solidFill>
              </a:rPr>
              <a:t>Floyd Hawthorne, ASKME AIR Program </a:t>
            </a:r>
            <a:r>
              <a:rPr lang="en-US" sz="1200" dirty="0" smtClean="0">
                <a:solidFill>
                  <a:srgbClr val="1D2F68"/>
                </a:solidFill>
              </a:rPr>
              <a:t>Manager</a:t>
            </a:r>
            <a:endParaRPr lang="en-US" sz="1200" b="1" dirty="0" smtClean="0">
              <a:solidFill>
                <a:srgbClr val="1D2F68"/>
              </a:solidFill>
            </a:endParaRPr>
          </a:p>
          <a:p>
            <a:pPr>
              <a:buFontTx/>
              <a:buNone/>
            </a:pPr>
            <a:endParaRPr lang="en-US" sz="1200" dirty="0">
              <a:solidFill>
                <a:srgbClr val="1D2F68"/>
              </a:solidFill>
            </a:endParaRPr>
          </a:p>
          <a:p>
            <a:pPr>
              <a:buFontTx/>
              <a:buNone/>
            </a:pPr>
            <a:endParaRPr lang="en-US" sz="1200" dirty="0">
              <a:solidFill>
                <a:srgbClr val="1D2F68"/>
              </a:solidFill>
            </a:endParaRPr>
          </a:p>
          <a:p>
            <a:pPr>
              <a:buFontTx/>
              <a:buNone/>
            </a:pPr>
            <a:r>
              <a:rPr lang="en-US" sz="1200" b="1" dirty="0" smtClean="0">
                <a:solidFill>
                  <a:srgbClr val="1D2F68"/>
                </a:solidFill>
              </a:rPr>
              <a:t>Date:</a:t>
            </a:r>
            <a:endParaRPr lang="en-US" sz="1200" dirty="0">
              <a:solidFill>
                <a:srgbClr val="1D2F68"/>
              </a:solidFill>
            </a:endParaRPr>
          </a:p>
          <a:p>
            <a:pPr>
              <a:buFontTx/>
              <a:buNone/>
            </a:pPr>
            <a:endParaRPr lang="en-US" sz="1200" dirty="0">
              <a:solidFill>
                <a:srgbClr val="1D2F68"/>
              </a:solidFill>
            </a:endParaRPr>
          </a:p>
        </p:txBody>
      </p:sp>
      <p:sp>
        <p:nvSpPr>
          <p:cNvPr id="4" name="Rectangle 11"/>
          <p:cNvSpPr txBox="1">
            <a:spLocks noChangeArrowheads="1"/>
          </p:cNvSpPr>
          <p:nvPr/>
        </p:nvSpPr>
        <p:spPr bwMode="auto">
          <a:xfrm>
            <a:off x="48437" y="511629"/>
            <a:ext cx="4243783" cy="30717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a:lstStyle>
          <a:p>
            <a:pPr algn="ctr" defTabSz="914400"/>
            <a:endParaRPr lang="en-US" sz="1600" kern="0" dirty="0"/>
          </a:p>
          <a:p>
            <a:pPr algn="ctr" defTabSz="914400"/>
            <a:r>
              <a:rPr lang="en-US" sz="1800" kern="0" cap="small" dirty="0" smtClean="0"/>
              <a:t>User Feedback Data Capture</a:t>
            </a:r>
          </a:p>
          <a:p>
            <a:pPr algn="ctr" defTabSz="914400"/>
            <a:r>
              <a:rPr lang="en-US" sz="1800" kern="0" cap="small" dirty="0" smtClean="0"/>
              <a:t>In support of the</a:t>
            </a:r>
          </a:p>
          <a:p>
            <a:pPr algn="ctr" defTabSz="914400"/>
            <a:endParaRPr lang="en-US" sz="1800" kern="0" cap="small" dirty="0" smtClean="0"/>
          </a:p>
          <a:p>
            <a:pPr algn="ctr" defTabSz="914400"/>
            <a:r>
              <a:rPr lang="en-US" sz="1600" kern="0" dirty="0" smtClean="0"/>
              <a:t>Acquisition </a:t>
            </a:r>
            <a:r>
              <a:rPr lang="en-US" sz="1600" kern="0" dirty="0"/>
              <a:t>Management System</a:t>
            </a:r>
            <a:br>
              <a:rPr lang="en-US" sz="1600" kern="0" dirty="0"/>
            </a:br>
            <a:r>
              <a:rPr lang="en-US" sz="1600" kern="0" dirty="0" smtClean="0"/>
              <a:t>(AMS)</a:t>
            </a:r>
            <a:endParaRPr lang="en-US" sz="1600" kern="0" cap="small" dirty="0"/>
          </a:p>
          <a:p>
            <a:pPr algn="ctr" defTabSz="914400"/>
            <a:r>
              <a:rPr lang="en-US" sz="1600" kern="0" dirty="0" smtClean="0"/>
              <a:t>Shortfall Analysis Report</a:t>
            </a:r>
          </a:p>
        </p:txBody>
      </p:sp>
    </p:spTree>
    <p:extLst>
      <p:ext uri="{BB962C8B-B14F-4D97-AF65-F5344CB8AC3E}">
        <p14:creationId xmlns:p14="http://schemas.microsoft.com/office/powerpoint/2010/main" val="82956879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a:xfrm>
            <a:off x="428625" y="954088"/>
            <a:ext cx="8050213" cy="4391025"/>
          </a:xfrm>
        </p:spPr>
        <p:txBody>
          <a:bodyPr/>
          <a:lstStyle/>
          <a:p>
            <a:r>
              <a:rPr lang="en-US" dirty="0" smtClean="0"/>
              <a:t>Purpose</a:t>
            </a:r>
          </a:p>
          <a:p>
            <a:r>
              <a:rPr lang="en-US" dirty="0" smtClean="0"/>
              <a:t>Requested Information</a:t>
            </a:r>
          </a:p>
          <a:p>
            <a:r>
              <a:rPr lang="en-US" dirty="0" smtClean="0"/>
              <a:t>ASKME Shortfalls</a:t>
            </a:r>
          </a:p>
          <a:p>
            <a:r>
              <a:rPr lang="en-US" dirty="0" smtClean="0"/>
              <a:t>Review of Questions</a:t>
            </a:r>
          </a:p>
          <a:p>
            <a:r>
              <a:rPr lang="en-US" dirty="0" smtClean="0"/>
              <a:t>Data Capture Form</a:t>
            </a:r>
          </a:p>
          <a:p>
            <a:r>
              <a:rPr lang="en-US" dirty="0" smtClean="0"/>
              <a:t>Contact Information</a:t>
            </a:r>
            <a:endParaRPr lang="en-US" dirty="0"/>
          </a:p>
        </p:txBody>
      </p:sp>
    </p:spTree>
    <p:extLst>
      <p:ext uri="{BB962C8B-B14F-4D97-AF65-F5344CB8AC3E}">
        <p14:creationId xmlns:p14="http://schemas.microsoft.com/office/powerpoint/2010/main" val="1308791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505951" y="1325245"/>
            <a:ext cx="8050213" cy="4391025"/>
          </a:xfrm>
        </p:spPr>
        <p:txBody>
          <a:bodyPr/>
          <a:lstStyle/>
          <a:p>
            <a:pPr marL="0" indent="0">
              <a:buNone/>
            </a:pPr>
            <a:r>
              <a:rPr lang="en-US" sz="2200" b="0" dirty="0" smtClean="0"/>
              <a:t>The purpose of capturing this user feedback data is for the upcoming enhancement of the ASKME suite of applications. ASKME Segment 2 (briefed to the unions on June 3, 2019, additional NATCA briefing on August 6, 2019) has reached completion and it is now time for the next phase. </a:t>
            </a:r>
          </a:p>
          <a:p>
            <a:pPr marL="0" indent="0">
              <a:buNone/>
            </a:pPr>
            <a:endParaRPr lang="en-US" sz="2200" b="0" dirty="0" smtClean="0"/>
          </a:p>
          <a:p>
            <a:pPr marL="0" indent="0">
              <a:buNone/>
            </a:pPr>
            <a:r>
              <a:rPr lang="en-US" sz="2200" b="0" dirty="0" smtClean="0"/>
              <a:t>The data will be used to inform the Shortfall Analysis Report required to complete the AMS process for ASKME Enhancement 1. </a:t>
            </a:r>
          </a:p>
          <a:p>
            <a:pPr marL="0" indent="0">
              <a:buNone/>
            </a:pPr>
            <a:endParaRPr lang="en-US" sz="2200" b="0" dirty="0" smtClean="0"/>
          </a:p>
          <a:p>
            <a:pPr marL="0" indent="0">
              <a:buNone/>
            </a:pPr>
            <a:r>
              <a:rPr lang="en-US" sz="2200" b="0" dirty="0" smtClean="0"/>
              <a:t>The questions are short and based on extensive research of the applications involved.</a:t>
            </a:r>
            <a:endParaRPr lang="en-US" sz="2200" b="0"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3</a:t>
            </a:fld>
            <a:endParaRPr lang="en-US" dirty="0"/>
          </a:p>
        </p:txBody>
      </p:sp>
    </p:spTree>
    <p:extLst>
      <p:ext uri="{BB962C8B-B14F-4D97-AF65-F5344CB8AC3E}">
        <p14:creationId xmlns:p14="http://schemas.microsoft.com/office/powerpoint/2010/main" val="61711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74438B1A-AF1B-4C8B-993E-1BADE62A2451}" type="slidenum">
              <a:rPr lang="en-US" smtClean="0"/>
              <a:pPr/>
              <a:t>4</a:t>
            </a:fld>
            <a:endParaRPr lang="en-US" dirty="0"/>
          </a:p>
        </p:txBody>
      </p:sp>
      <p:sp>
        <p:nvSpPr>
          <p:cNvPr id="5" name="Title 4"/>
          <p:cNvSpPr>
            <a:spLocks noGrp="1"/>
          </p:cNvSpPr>
          <p:nvPr>
            <p:ph type="title"/>
          </p:nvPr>
        </p:nvSpPr>
        <p:spPr/>
        <p:txBody>
          <a:bodyPr/>
          <a:lstStyle/>
          <a:p>
            <a:r>
              <a:rPr lang="en-US" sz="3400" dirty="0" smtClean="0"/>
              <a:t>Requested Information</a:t>
            </a:r>
            <a:endParaRPr lang="en-US" sz="3400" dirty="0"/>
          </a:p>
        </p:txBody>
      </p:sp>
      <p:sp>
        <p:nvSpPr>
          <p:cNvPr id="10" name="Pentagon 9"/>
          <p:cNvSpPr/>
          <p:nvPr/>
        </p:nvSpPr>
        <p:spPr bwMode="auto">
          <a:xfrm>
            <a:off x="628834" y="1409601"/>
            <a:ext cx="2183041" cy="338554"/>
          </a:xfrm>
          <a:prstGeom prst="homePlate">
            <a:avLst>
              <a:gd name="adj" fmla="val 50943"/>
            </a:avLst>
          </a:prstGeom>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tabLst/>
            </a:pPr>
            <a:r>
              <a:rPr lang="en-US" sz="1600" dirty="0" smtClean="0">
                <a:solidFill>
                  <a:schemeClr val="bg1"/>
                </a:solidFill>
                <a:latin typeface="Arial" charset="0"/>
              </a:rPr>
              <a:t>Office Implementing</a:t>
            </a:r>
            <a:endParaRPr kumimoji="0" lang="en-US" sz="1600" b="0" i="0" u="none" strike="noStrike" cap="none" normalizeH="0" baseline="0" dirty="0" smtClean="0">
              <a:ln>
                <a:noFill/>
              </a:ln>
              <a:solidFill>
                <a:schemeClr val="bg1"/>
              </a:solidFill>
              <a:effectLst/>
              <a:latin typeface="Arial" charset="0"/>
            </a:endParaRPr>
          </a:p>
        </p:txBody>
      </p:sp>
      <p:sp>
        <p:nvSpPr>
          <p:cNvPr id="12" name="TextBox 11"/>
          <p:cNvSpPr txBox="1"/>
          <p:nvPr/>
        </p:nvSpPr>
        <p:spPr bwMode="auto">
          <a:xfrm>
            <a:off x="3109540" y="1440378"/>
            <a:ext cx="258511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buFontTx/>
              <a:buNone/>
            </a:pPr>
            <a:r>
              <a:rPr lang="en-US" sz="1400" dirty="0" smtClean="0">
                <a:solidFill>
                  <a:srgbClr val="1D2F68"/>
                </a:solidFill>
                <a:latin typeface="+mj-lt"/>
                <a:ea typeface="+mj-ea"/>
                <a:cs typeface="+mj-cs"/>
              </a:rPr>
              <a:t>AIR-950</a:t>
            </a:r>
            <a:endParaRPr lang="en-US" sz="1400" dirty="0">
              <a:solidFill>
                <a:srgbClr val="1D2F68"/>
              </a:solidFill>
              <a:latin typeface="+mj-lt"/>
              <a:ea typeface="+mj-ea"/>
              <a:cs typeface="+mj-cs"/>
            </a:endParaRPr>
          </a:p>
        </p:txBody>
      </p:sp>
      <p:sp>
        <p:nvSpPr>
          <p:cNvPr id="16" name="Pentagon 15"/>
          <p:cNvSpPr/>
          <p:nvPr/>
        </p:nvSpPr>
        <p:spPr bwMode="auto">
          <a:xfrm>
            <a:off x="628834" y="1930989"/>
            <a:ext cx="2183041" cy="338554"/>
          </a:xfrm>
          <a:prstGeom prst="homePlate">
            <a:avLst>
              <a:gd name="adj" fmla="val 50943"/>
            </a:avLst>
          </a:prstGeom>
          <a:solidFill>
            <a:srgbClr val="72BFC5"/>
          </a:solid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tabLst/>
            </a:pPr>
            <a:r>
              <a:rPr lang="en-US" sz="1600" dirty="0" smtClean="0">
                <a:solidFill>
                  <a:schemeClr val="bg1"/>
                </a:solidFill>
                <a:latin typeface="Arial" charset="0"/>
              </a:rPr>
              <a:t>Intended audience</a:t>
            </a:r>
            <a:endParaRPr kumimoji="0" lang="en-US" sz="1600" b="0" i="0" u="none" strike="noStrike" cap="none" normalizeH="0" baseline="0" dirty="0" smtClean="0">
              <a:ln>
                <a:noFill/>
              </a:ln>
              <a:solidFill>
                <a:schemeClr val="bg1"/>
              </a:solidFill>
              <a:effectLst/>
              <a:latin typeface="Arial" charset="0"/>
            </a:endParaRPr>
          </a:p>
        </p:txBody>
      </p:sp>
      <p:sp>
        <p:nvSpPr>
          <p:cNvPr id="17" name="TextBox 16"/>
          <p:cNvSpPr txBox="1"/>
          <p:nvPr/>
        </p:nvSpPr>
        <p:spPr bwMode="auto">
          <a:xfrm>
            <a:off x="3109540" y="1961766"/>
            <a:ext cx="5446624" cy="7386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r>
              <a:rPr lang="en-US" sz="1400" dirty="0">
                <a:solidFill>
                  <a:srgbClr val="1D2F68"/>
                </a:solidFill>
              </a:rPr>
              <a:t>Aircraft Certification Audit Information System (</a:t>
            </a:r>
            <a:r>
              <a:rPr lang="en-US" sz="1400" dirty="0" smtClean="0">
                <a:solidFill>
                  <a:srgbClr val="1D2F68"/>
                </a:solidFill>
              </a:rPr>
              <a:t>ACAIS), </a:t>
            </a:r>
            <a:r>
              <a:rPr lang="en-US" sz="1400" dirty="0" smtClean="0">
                <a:solidFill>
                  <a:srgbClr val="1D2F68"/>
                </a:solidFill>
                <a:latin typeface="+mj-lt"/>
                <a:ea typeface="+mj-ea"/>
                <a:cs typeface="+mj-cs"/>
              </a:rPr>
              <a:t>Airworthiness Directives Development (ADD), and Airworthiness Certification (AWC) internal users.</a:t>
            </a:r>
            <a:endParaRPr lang="en-US" sz="1400" dirty="0">
              <a:solidFill>
                <a:srgbClr val="1D2F68"/>
              </a:solidFill>
              <a:latin typeface="+mj-lt"/>
              <a:ea typeface="+mj-ea"/>
              <a:cs typeface="+mj-cs"/>
            </a:endParaRPr>
          </a:p>
        </p:txBody>
      </p:sp>
      <p:sp>
        <p:nvSpPr>
          <p:cNvPr id="18" name="Pentagon 17"/>
          <p:cNvSpPr/>
          <p:nvPr/>
        </p:nvSpPr>
        <p:spPr bwMode="auto">
          <a:xfrm>
            <a:off x="628834" y="2791137"/>
            <a:ext cx="2183041" cy="338554"/>
          </a:xfrm>
          <a:prstGeom prst="homePlate">
            <a:avLst>
              <a:gd name="adj" fmla="val 50943"/>
            </a:avLst>
          </a:prstGeom>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tabLst/>
            </a:pPr>
            <a:r>
              <a:rPr lang="en-US" sz="1600" dirty="0" smtClean="0">
                <a:solidFill>
                  <a:schemeClr val="bg1"/>
                </a:solidFill>
                <a:latin typeface="Arial" charset="0"/>
              </a:rPr>
              <a:t>Proposed date</a:t>
            </a:r>
            <a:endParaRPr kumimoji="0" lang="en-US" sz="1600" b="0" i="0" u="none" strike="noStrike" cap="none" normalizeH="0" baseline="0" dirty="0" smtClean="0">
              <a:ln>
                <a:noFill/>
              </a:ln>
              <a:solidFill>
                <a:schemeClr val="bg1"/>
              </a:solidFill>
              <a:effectLst/>
              <a:latin typeface="Arial" charset="0"/>
            </a:endParaRPr>
          </a:p>
        </p:txBody>
      </p:sp>
      <p:sp>
        <p:nvSpPr>
          <p:cNvPr id="19" name="TextBox 18"/>
          <p:cNvSpPr txBox="1"/>
          <p:nvPr/>
        </p:nvSpPr>
        <p:spPr bwMode="auto">
          <a:xfrm>
            <a:off x="3109540" y="2821914"/>
            <a:ext cx="258511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buFontTx/>
              <a:buNone/>
            </a:pPr>
            <a:r>
              <a:rPr lang="en-US" sz="1400" dirty="0" smtClean="0">
                <a:solidFill>
                  <a:srgbClr val="1D2F68"/>
                </a:solidFill>
                <a:latin typeface="+mj-lt"/>
                <a:ea typeface="+mj-ea"/>
                <a:cs typeface="+mj-cs"/>
              </a:rPr>
              <a:t>February 26, 2021</a:t>
            </a:r>
            <a:endParaRPr lang="en-US" sz="1400" dirty="0">
              <a:solidFill>
                <a:srgbClr val="1D2F68"/>
              </a:solidFill>
              <a:latin typeface="+mj-lt"/>
              <a:ea typeface="+mj-ea"/>
              <a:cs typeface="+mj-cs"/>
            </a:endParaRPr>
          </a:p>
        </p:txBody>
      </p:sp>
      <p:sp>
        <p:nvSpPr>
          <p:cNvPr id="20" name="Pentagon 19"/>
          <p:cNvSpPr/>
          <p:nvPr/>
        </p:nvSpPr>
        <p:spPr bwMode="auto">
          <a:xfrm>
            <a:off x="628834" y="3427074"/>
            <a:ext cx="2183041" cy="338554"/>
          </a:xfrm>
          <a:prstGeom prst="homePlate">
            <a:avLst>
              <a:gd name="adj" fmla="val 50943"/>
            </a:avLst>
          </a:prstGeom>
          <a:solidFill>
            <a:srgbClr val="72BFC5"/>
          </a:solid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tabLst/>
            </a:pPr>
            <a:r>
              <a:rPr lang="en-US" sz="1600" dirty="0" smtClean="0">
                <a:solidFill>
                  <a:schemeClr val="bg1"/>
                </a:solidFill>
                <a:latin typeface="Arial" charset="0"/>
              </a:rPr>
              <a:t>Vehicle used</a:t>
            </a:r>
            <a:endParaRPr kumimoji="0" lang="en-US" sz="1600" b="0" i="0" u="none" strike="noStrike" cap="none" normalizeH="0" baseline="0" dirty="0" smtClean="0">
              <a:ln>
                <a:noFill/>
              </a:ln>
              <a:solidFill>
                <a:schemeClr val="bg1"/>
              </a:solidFill>
              <a:effectLst/>
              <a:latin typeface="Arial" charset="0"/>
            </a:endParaRPr>
          </a:p>
        </p:txBody>
      </p:sp>
      <p:sp>
        <p:nvSpPr>
          <p:cNvPr id="21" name="TextBox 20"/>
          <p:cNvSpPr txBox="1"/>
          <p:nvPr/>
        </p:nvSpPr>
        <p:spPr bwMode="auto">
          <a:xfrm>
            <a:off x="3109540" y="3457851"/>
            <a:ext cx="2585112"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buFontTx/>
              <a:buNone/>
            </a:pPr>
            <a:r>
              <a:rPr lang="en-US" sz="1400" dirty="0" smtClean="0">
                <a:solidFill>
                  <a:srgbClr val="1D2F68"/>
                </a:solidFill>
                <a:latin typeface="+mj-lt"/>
                <a:ea typeface="+mj-ea"/>
                <a:cs typeface="+mj-cs"/>
              </a:rPr>
              <a:t>Google Forms</a:t>
            </a:r>
            <a:endParaRPr lang="en-US" sz="1400" dirty="0">
              <a:solidFill>
                <a:srgbClr val="1D2F68"/>
              </a:solidFill>
              <a:latin typeface="+mj-lt"/>
              <a:ea typeface="+mj-ea"/>
              <a:cs typeface="+mj-cs"/>
            </a:endParaRPr>
          </a:p>
        </p:txBody>
      </p:sp>
      <p:sp>
        <p:nvSpPr>
          <p:cNvPr id="22" name="Pentagon 21"/>
          <p:cNvSpPr/>
          <p:nvPr/>
        </p:nvSpPr>
        <p:spPr bwMode="auto">
          <a:xfrm>
            <a:off x="628834" y="3988865"/>
            <a:ext cx="2183041" cy="338554"/>
          </a:xfrm>
          <a:prstGeom prst="homePlate">
            <a:avLst>
              <a:gd name="adj" fmla="val 50943"/>
            </a:avLst>
          </a:prstGeom>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tabLst/>
            </a:pPr>
            <a:r>
              <a:rPr lang="en-US" sz="1600" dirty="0" smtClean="0">
                <a:solidFill>
                  <a:schemeClr val="bg1"/>
                </a:solidFill>
                <a:latin typeface="Arial" charset="0"/>
              </a:rPr>
              <a:t>CBA Compliant</a:t>
            </a:r>
            <a:endParaRPr kumimoji="0" lang="en-US" sz="1600" b="0" i="0" u="none" strike="noStrike" cap="none" normalizeH="0" baseline="0" dirty="0" smtClean="0">
              <a:ln>
                <a:noFill/>
              </a:ln>
              <a:solidFill>
                <a:schemeClr val="bg1"/>
              </a:solidFill>
              <a:effectLst/>
              <a:latin typeface="Arial" charset="0"/>
            </a:endParaRPr>
          </a:p>
        </p:txBody>
      </p:sp>
      <p:sp>
        <p:nvSpPr>
          <p:cNvPr id="23" name="TextBox 22"/>
          <p:cNvSpPr txBox="1"/>
          <p:nvPr/>
        </p:nvSpPr>
        <p:spPr bwMode="auto">
          <a:xfrm>
            <a:off x="3109540" y="4019642"/>
            <a:ext cx="5446624" cy="13849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pPr>
              <a:buFontTx/>
              <a:buNone/>
            </a:pPr>
            <a:r>
              <a:rPr lang="en-US" sz="1400" dirty="0" smtClean="0">
                <a:solidFill>
                  <a:srgbClr val="1D2F68"/>
                </a:solidFill>
                <a:latin typeface="+mj-lt"/>
                <a:ea typeface="+mj-ea"/>
                <a:cs typeface="+mj-cs"/>
              </a:rPr>
              <a:t>The form will be:</a:t>
            </a:r>
          </a:p>
          <a:p>
            <a:pPr marL="285750" indent="-285750">
              <a:buFont typeface="Arial" panose="020B0604020202020204" pitchFamily="34" charset="0"/>
              <a:buChar char="•"/>
            </a:pPr>
            <a:r>
              <a:rPr lang="en-US" sz="1400" dirty="0">
                <a:solidFill>
                  <a:srgbClr val="1D2F68"/>
                </a:solidFill>
                <a:latin typeface="+mj-lt"/>
                <a:ea typeface="+mj-ea"/>
                <a:cs typeface="+mj-cs"/>
              </a:rPr>
              <a:t>C</a:t>
            </a:r>
            <a:r>
              <a:rPr lang="en-US" sz="1400" dirty="0" smtClean="0">
                <a:solidFill>
                  <a:srgbClr val="1D2F68"/>
                </a:solidFill>
                <a:latin typeface="+mj-lt"/>
                <a:ea typeface="+mj-ea"/>
                <a:cs typeface="+mj-cs"/>
              </a:rPr>
              <a:t>ompleted on the employee’s duty time;</a:t>
            </a:r>
          </a:p>
          <a:p>
            <a:pPr marL="285750" indent="-285750">
              <a:buFont typeface="Arial" panose="020B0604020202020204" pitchFamily="34" charset="0"/>
              <a:buChar char="•"/>
            </a:pPr>
            <a:r>
              <a:rPr lang="en-US" sz="1400" dirty="0" smtClean="0">
                <a:solidFill>
                  <a:srgbClr val="1D2F68"/>
                </a:solidFill>
                <a:latin typeface="+mj-lt"/>
                <a:ea typeface="+mj-ea"/>
                <a:cs typeface="+mj-cs"/>
              </a:rPr>
              <a:t>Voluntary;</a:t>
            </a:r>
          </a:p>
          <a:p>
            <a:pPr marL="285750" indent="-285750">
              <a:buFont typeface="Arial" panose="020B0604020202020204" pitchFamily="34" charset="0"/>
              <a:buChar char="•"/>
            </a:pPr>
            <a:r>
              <a:rPr lang="en-US" sz="1400" dirty="0" smtClean="0">
                <a:solidFill>
                  <a:srgbClr val="1D2F68"/>
                </a:solidFill>
                <a:latin typeface="+mj-lt"/>
                <a:ea typeface="+mj-ea"/>
                <a:cs typeface="+mj-cs"/>
              </a:rPr>
              <a:t>Anonymous in nature;</a:t>
            </a:r>
          </a:p>
          <a:p>
            <a:pPr marL="285750" indent="-285750">
              <a:buFont typeface="Arial" panose="020B0604020202020204" pitchFamily="34" charset="0"/>
              <a:buChar char="•"/>
            </a:pPr>
            <a:r>
              <a:rPr lang="en-US" sz="1400" dirty="0" smtClean="0">
                <a:solidFill>
                  <a:srgbClr val="1D2F68"/>
                </a:solidFill>
                <a:latin typeface="+mj-lt"/>
                <a:ea typeface="+mj-ea"/>
                <a:cs typeface="+mj-cs"/>
              </a:rPr>
              <a:t>And results </a:t>
            </a:r>
            <a:r>
              <a:rPr lang="en-US" sz="1400" dirty="0">
                <a:solidFill>
                  <a:srgbClr val="1D2F68"/>
                </a:solidFill>
                <a:latin typeface="+mj-lt"/>
                <a:ea typeface="+mj-ea"/>
                <a:cs typeface="+mj-cs"/>
              </a:rPr>
              <a:t>will be provided to the union </a:t>
            </a:r>
            <a:r>
              <a:rPr lang="en-US" sz="1400" dirty="0" smtClean="0">
                <a:solidFill>
                  <a:srgbClr val="1D2F68"/>
                </a:solidFill>
                <a:latin typeface="+mj-lt"/>
                <a:ea typeface="+mj-ea"/>
                <a:cs typeface="+mj-cs"/>
              </a:rPr>
              <a:t>upon completion.</a:t>
            </a:r>
          </a:p>
          <a:p>
            <a:pPr>
              <a:buFontTx/>
              <a:buNone/>
            </a:pPr>
            <a:endParaRPr lang="en-US" sz="1400" dirty="0">
              <a:solidFill>
                <a:srgbClr val="1D2F68"/>
              </a:solidFill>
              <a:latin typeface="+mj-lt"/>
              <a:ea typeface="+mj-ea"/>
              <a:cs typeface="+mj-cs"/>
            </a:endParaRPr>
          </a:p>
        </p:txBody>
      </p:sp>
    </p:spTree>
    <p:extLst>
      <p:ext uri="{BB962C8B-B14F-4D97-AF65-F5344CB8AC3E}">
        <p14:creationId xmlns:p14="http://schemas.microsoft.com/office/powerpoint/2010/main" val="714173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224" y="187104"/>
            <a:ext cx="9079359" cy="609600"/>
          </a:xfrm>
        </p:spPr>
        <p:txBody>
          <a:bodyPr/>
          <a:lstStyle/>
          <a:p>
            <a:r>
              <a:rPr lang="en-US" sz="3200" dirty="0" smtClean="0"/>
              <a:t>ASKME Shortfalls</a:t>
            </a:r>
            <a:endParaRPr lang="en-US" sz="3200"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5</a:t>
            </a:fld>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1120900235"/>
              </p:ext>
            </p:extLst>
          </p:nvPr>
        </p:nvGraphicFramePr>
        <p:xfrm>
          <a:off x="135468" y="972810"/>
          <a:ext cx="8879839" cy="4633836"/>
        </p:xfrm>
        <a:graphic>
          <a:graphicData uri="http://schemas.openxmlformats.org/drawingml/2006/table">
            <a:tbl>
              <a:tblPr firstRow="1" bandRow="1">
                <a:tableStyleId>{5C22544A-7EE6-4342-B048-85BDC9FD1C3A}</a:tableStyleId>
              </a:tblPr>
              <a:tblGrid>
                <a:gridCol w="690879">
                  <a:extLst>
                    <a:ext uri="{9D8B030D-6E8A-4147-A177-3AD203B41FA5}">
                      <a16:colId xmlns:a16="http://schemas.microsoft.com/office/drawing/2014/main" val="276818297"/>
                    </a:ext>
                  </a:extLst>
                </a:gridCol>
                <a:gridCol w="1361440">
                  <a:extLst>
                    <a:ext uri="{9D8B030D-6E8A-4147-A177-3AD203B41FA5}">
                      <a16:colId xmlns:a16="http://schemas.microsoft.com/office/drawing/2014/main" val="2971884020"/>
                    </a:ext>
                  </a:extLst>
                </a:gridCol>
                <a:gridCol w="1524000">
                  <a:extLst>
                    <a:ext uri="{9D8B030D-6E8A-4147-A177-3AD203B41FA5}">
                      <a16:colId xmlns:a16="http://schemas.microsoft.com/office/drawing/2014/main" val="1027331242"/>
                    </a:ext>
                  </a:extLst>
                </a:gridCol>
                <a:gridCol w="2953173">
                  <a:extLst>
                    <a:ext uri="{9D8B030D-6E8A-4147-A177-3AD203B41FA5}">
                      <a16:colId xmlns:a16="http://schemas.microsoft.com/office/drawing/2014/main" val="1782354133"/>
                    </a:ext>
                  </a:extLst>
                </a:gridCol>
                <a:gridCol w="2350347">
                  <a:extLst>
                    <a:ext uri="{9D8B030D-6E8A-4147-A177-3AD203B41FA5}">
                      <a16:colId xmlns:a16="http://schemas.microsoft.com/office/drawing/2014/main" val="3548367169"/>
                    </a:ext>
                  </a:extLst>
                </a:gridCol>
              </a:tblGrid>
              <a:tr h="255383">
                <a:tc>
                  <a:txBody>
                    <a:bodyPr/>
                    <a:lstStyle/>
                    <a:p>
                      <a:pPr algn="l"/>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Category</a:t>
                      </a:r>
                      <a:endParaRPr lang="en-US" sz="1000" b="1" kern="1200" dirty="0">
                        <a:solidFill>
                          <a:schemeClr val="bg1"/>
                        </a:solidFill>
                        <a:effectLst/>
                        <a:latin typeface="Calibri" panose="020F0502020204030204" pitchFamily="34" charset="0"/>
                        <a:ea typeface="Times New Roman" panose="02020603050405020304" pitchFamily="18" charset="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Shortfall</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Description of Change</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Justification</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Urgency</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2896287132"/>
                  </a:ext>
                </a:extLst>
              </a:tr>
              <a:tr h="968587">
                <a:tc rowSpan="4">
                  <a:txBody>
                    <a:bodyPr/>
                    <a:lstStyle/>
                    <a:p>
                      <a:pPr algn="ctr"/>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Efficiency</a:t>
                      </a:r>
                      <a:endParaRPr lang="en-US" sz="900" b="1" kern="1200" dirty="0">
                        <a:solidFill>
                          <a:schemeClr val="bg1"/>
                        </a:solidFill>
                        <a:effectLst/>
                        <a:latin typeface="Calibri" panose="020F0502020204030204" pitchFamily="34" charset="0"/>
                        <a:ea typeface="Times New Roman" panose="02020603050405020304" pitchFamily="18" charset="0"/>
                        <a:cs typeface="+mn-cs"/>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2D8A"/>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FAA Workforce manual entry of non-automated activities caused by a lack of integration with other essential applications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Applications will be updated to integrate with other essential applications.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Time inefficiency and workforce level of effort will decrease by integrating ASKME applications with other essential applications. This integration will eliminate the need for manual entry of form data into more than one application, allowing data to be automatically uploaded to interfaced applications.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According to user feedback gathered during October 2020, ASKME users rate these changes highest priority, because the present workaround leads to extensive time inefficiencies and workforce level of effort.</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3287793"/>
                  </a:ext>
                </a:extLst>
              </a:tr>
              <a:tr h="995680">
                <a:tc vMerge="1">
                  <a:txBody>
                    <a:bodyPr/>
                    <a:lstStyle/>
                    <a:p>
                      <a:endParaRPr lang="en-US" sz="900" kern="1200" dirty="0">
                        <a:solidFill>
                          <a:srgbClr val="000000"/>
                        </a:solidFill>
                        <a:effectLst/>
                        <a:latin typeface="Calibri" panose="020F0502020204030204" pitchFamily="34" charset="0"/>
                        <a:ea typeface="Times New Roman" panose="02020603050405020304" pitchFamily="18" charset="0"/>
                        <a:cs typeface="+mn-cs"/>
                      </a:endParaRPr>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FAA Workforce manual entry of non-automated activities caused by a lack of external user access to the application</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One or more external portals will be added to allow role management, multi-factor authentication, and single-sign-on to ASKME applications for external users.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Efficiency will be increased, as external users-such as designees-will be able to sign on to ASKME applications from one entry point. Allowing an external user to enter data directly into applications will increase efficiency for both the FAA workforce and the external users, reducing the need for manual entry of external user data.</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According to user feedback gathered during October 2020, these changes are rated medium priority by ASKME users, because the present workaround leads to moderate time inefficiencies and workforce level of effort.</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75102408"/>
                  </a:ext>
                </a:extLst>
              </a:tr>
              <a:tr h="977646">
                <a:tc vMerge="1">
                  <a:txBody>
                    <a:bodyPr/>
                    <a:lstStyle/>
                    <a:p>
                      <a:endParaRPr lang="en-US" sz="900" kern="1200" dirty="0">
                        <a:solidFill>
                          <a:srgbClr val="000000"/>
                        </a:solidFill>
                        <a:effectLst/>
                        <a:latin typeface="Calibri" panose="020F0502020204030204" pitchFamily="34" charset="0"/>
                        <a:ea typeface="Times New Roman" panose="02020603050405020304" pitchFamily="18" charset="0"/>
                        <a:cs typeface="+mn-cs"/>
                      </a:endParaRPr>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additional time spent performing data identification, updates, and reconciliation due to a lack of data standardization</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Common data used by the applications will be standardized, sanitized, and consolidated.</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Accurate safety data is required to perform robust data and predictive analytics. Efficiency will be increased as data identification and updates will be standardized throughout all the applications. Data standardization is listed as one of the FAA’s Strategic Priorities for FY19 – 22.</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According to user feedback gathered during October 2020, ASKME users rate these changes medium priority, because the present workaround leads to moderate time inefficiencies and workforce level of effort.</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499435811"/>
                  </a:ext>
                </a:extLst>
              </a:tr>
              <a:tr h="873760">
                <a:tc vMerge="1">
                  <a:txBody>
                    <a:bodyPr/>
                    <a:lstStyle/>
                    <a:p>
                      <a:endParaRPr lang="en-US" sz="900" dirty="0"/>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Outdated workflows and functionality do not match current AIR business processes and/or needs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Applications will be updated to reflect the new functionalities and workflows.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ASKME applications aligned with the newly updated functionalities, and workflow will decrease inefficiencies and workforce level of effort by removing obsolete data workflows and updating forms to align with current business processes. </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According to user feedback gathered during October 2020, ASKME users rate these changes medium priority, because the present workaround leads to moderate time inefficiencies and workforce level of effort.</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15714509"/>
                  </a:ext>
                </a:extLst>
              </a:tr>
            </a:tbl>
          </a:graphicData>
        </a:graphic>
      </p:graphicFrame>
    </p:spTree>
    <p:extLst>
      <p:ext uri="{BB962C8B-B14F-4D97-AF65-F5344CB8AC3E}">
        <p14:creationId xmlns:p14="http://schemas.microsoft.com/office/powerpoint/2010/main" val="1851337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224" y="187104"/>
            <a:ext cx="9079359" cy="609600"/>
          </a:xfrm>
        </p:spPr>
        <p:txBody>
          <a:bodyPr/>
          <a:lstStyle/>
          <a:p>
            <a:r>
              <a:rPr lang="en-US" sz="3200" dirty="0" smtClean="0"/>
              <a:t>ASKME Shortfalls Continued</a:t>
            </a:r>
            <a:endParaRPr lang="en-US" sz="3200"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6</a:t>
            </a:fld>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3368210755"/>
              </p:ext>
            </p:extLst>
          </p:nvPr>
        </p:nvGraphicFramePr>
        <p:xfrm>
          <a:off x="135468" y="972811"/>
          <a:ext cx="8947573" cy="3694016"/>
        </p:xfrm>
        <a:graphic>
          <a:graphicData uri="http://schemas.openxmlformats.org/drawingml/2006/table">
            <a:tbl>
              <a:tblPr firstRow="1" bandRow="1">
                <a:tableStyleId>{5C22544A-7EE6-4342-B048-85BDC9FD1C3A}</a:tableStyleId>
              </a:tblPr>
              <a:tblGrid>
                <a:gridCol w="697652">
                  <a:extLst>
                    <a:ext uri="{9D8B030D-6E8A-4147-A177-3AD203B41FA5}">
                      <a16:colId xmlns:a16="http://schemas.microsoft.com/office/drawing/2014/main" val="276818297"/>
                    </a:ext>
                  </a:extLst>
                </a:gridCol>
                <a:gridCol w="1137921">
                  <a:extLst>
                    <a:ext uri="{9D8B030D-6E8A-4147-A177-3AD203B41FA5}">
                      <a16:colId xmlns:a16="http://schemas.microsoft.com/office/drawing/2014/main" val="2971884020"/>
                    </a:ext>
                  </a:extLst>
                </a:gridCol>
                <a:gridCol w="2681007">
                  <a:extLst>
                    <a:ext uri="{9D8B030D-6E8A-4147-A177-3AD203B41FA5}">
                      <a16:colId xmlns:a16="http://schemas.microsoft.com/office/drawing/2014/main" val="1027331242"/>
                    </a:ext>
                  </a:extLst>
                </a:gridCol>
                <a:gridCol w="2642833">
                  <a:extLst>
                    <a:ext uri="{9D8B030D-6E8A-4147-A177-3AD203B41FA5}">
                      <a16:colId xmlns:a16="http://schemas.microsoft.com/office/drawing/2014/main" val="1782354133"/>
                    </a:ext>
                  </a:extLst>
                </a:gridCol>
                <a:gridCol w="1788160">
                  <a:extLst>
                    <a:ext uri="{9D8B030D-6E8A-4147-A177-3AD203B41FA5}">
                      <a16:colId xmlns:a16="http://schemas.microsoft.com/office/drawing/2014/main" val="3548367169"/>
                    </a:ext>
                  </a:extLst>
                </a:gridCol>
              </a:tblGrid>
              <a:tr h="255383">
                <a:tc>
                  <a:txBody>
                    <a:bodyPr/>
                    <a:lstStyle/>
                    <a:p>
                      <a:pPr algn="l"/>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Category</a:t>
                      </a:r>
                      <a:endParaRPr lang="en-US" sz="1000" b="1" kern="1200" dirty="0">
                        <a:solidFill>
                          <a:schemeClr val="bg1"/>
                        </a:solidFill>
                        <a:effectLst/>
                        <a:latin typeface="Calibri" panose="020F0502020204030204" pitchFamily="34" charset="0"/>
                        <a:ea typeface="Times New Roman" panose="02020603050405020304" pitchFamily="18" charset="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Shortfall</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Description of Change</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Justification</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Urgency</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896287132"/>
                  </a:ext>
                </a:extLst>
              </a:tr>
              <a:tr h="1928179">
                <a:tc>
                  <a:txBody>
                    <a:bodyPr/>
                    <a:lstStyle/>
                    <a:p>
                      <a:pPr algn="ctr"/>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Compliance</a:t>
                      </a:r>
                      <a:endParaRPr lang="en-US" sz="1000" b="1" kern="1200" dirty="0">
                        <a:solidFill>
                          <a:schemeClr val="bg1"/>
                        </a:solidFill>
                        <a:effectLst/>
                        <a:latin typeface="Calibri" panose="020F0502020204030204" pitchFamily="34" charset="0"/>
                        <a:ea typeface="Times New Roman" panose="02020603050405020304" pitchFamily="18" charset="0"/>
                        <a:cs typeface="+mn-cs"/>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BFC5"/>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ASKME applications do not support the FAA policy and Congressional mandates because of missing, or newly defined functionality requirements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Applications will be updated to reflect current and upcoming AIR business processes and policies. These changes will include Evolving System Oversight (ESO) functionality to support the implementation of the FAA’s Integrated Oversight Philosophy, a new Airworthiness Certification (AWC) digital Special Flight Certification application for unmanned aerial </a:t>
                      </a:r>
                      <a:r>
                        <a:rPr lang="en-US" sz="900" dirty="0" smtClean="0">
                          <a:solidFill>
                            <a:srgbClr val="000000"/>
                          </a:solidFill>
                          <a:effectLst/>
                          <a:latin typeface="Calibri" panose="020F0502020204030204" pitchFamily="34" charset="0"/>
                          <a:ea typeface="Times New Roman" panose="02020603050405020304" pitchFamily="18" charset="0"/>
                        </a:rPr>
                        <a:t>vehicles, </a:t>
                      </a:r>
                      <a:r>
                        <a:rPr lang="en-US" sz="900" dirty="0">
                          <a:solidFill>
                            <a:srgbClr val="000000"/>
                          </a:solidFill>
                          <a:effectLst/>
                          <a:latin typeface="Calibri" panose="020F0502020204030204" pitchFamily="34" charset="0"/>
                          <a:ea typeface="Times New Roman" panose="02020603050405020304" pitchFamily="18" charset="0"/>
                        </a:rPr>
                        <a:t>and updated forms in AWC to match </a:t>
                      </a:r>
                      <a:r>
                        <a:rPr lang="en-US" sz="900" dirty="0" smtClean="0">
                          <a:solidFill>
                            <a:srgbClr val="000000"/>
                          </a:solidFill>
                          <a:effectLst/>
                          <a:latin typeface="Calibri" panose="020F0502020204030204" pitchFamily="34" charset="0"/>
                          <a:ea typeface="Times New Roman" panose="02020603050405020304" pitchFamily="18" charset="0"/>
                        </a:rPr>
                        <a:t>current Organizational Management and Budgeting (OMB) </a:t>
                      </a:r>
                      <a:r>
                        <a:rPr lang="en-US" sz="900" dirty="0">
                          <a:solidFill>
                            <a:srgbClr val="000000"/>
                          </a:solidFill>
                          <a:effectLst/>
                          <a:latin typeface="Calibri" panose="020F0502020204030204" pitchFamily="34" charset="0"/>
                          <a:ea typeface="Times New Roman" panose="02020603050405020304" pitchFamily="18" charset="0"/>
                        </a:rPr>
                        <a:t>guidelines.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Calibri" panose="020F0502020204030204" pitchFamily="34" charset="0"/>
                        </a:rPr>
                        <a:t>ASKME applications aligned with policies and processes will increase usage, efficiency, and safety. Implementation of the Integrated Oversight Order (IOP) is listed as one of the activities in the FAA’s Strategic Priorities for FY19 – 22. The FAA Reauthorization Act of 2018 mandates the tenets of the 2019 MOSAIC NPRM. </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Calibri" panose="020F0502020204030204" pitchFamily="34" charset="0"/>
                        </a:rPr>
                        <a:t>These changes are a high priority because, according to the 2019 MOSAIC NPRM, the AWC application must be in full alignment by 2023. As there is no other workaround in place for these issues, failure to make this change will result in a full work stoppage.</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40336209"/>
                  </a:ext>
                </a:extLst>
              </a:tr>
              <a:tr h="1510454">
                <a:tc>
                  <a:txBody>
                    <a:bodyPr/>
                    <a:lstStyle/>
                    <a:p>
                      <a:pPr algn="ctr"/>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Administrative </a:t>
                      </a:r>
                      <a:endParaRPr lang="en-US" sz="1000" b="1" kern="1200" dirty="0">
                        <a:solidFill>
                          <a:schemeClr val="bg1"/>
                        </a:solidFill>
                        <a:effectLst/>
                        <a:latin typeface="Calibri" panose="020F0502020204030204" pitchFamily="34" charset="0"/>
                        <a:ea typeface="Times New Roman" panose="02020603050405020304" pitchFamily="18" charset="0"/>
                        <a:cs typeface="+mn-cs"/>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Outdated or missing system application functionality and workflows lead to cost inefficiencies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Tableau will be implemented within the ACAIS application to save licensing and maintenance costs.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ASKME applications aligned with the newly updated functionalities, and workflows will increase cost-efficiency. Implementing integrated business intelligence functionality will enhance data query, data visualization, and reporting capabilities, allowing users to perform business functions more quickly and effectively.</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According to user feedback gathered during October 2020, ASKME users rate these changes low priority, because the workarounds are already established. However, the use of an alternative software would be more cost-efficient.</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46891892"/>
                  </a:ext>
                </a:extLst>
              </a:tr>
            </a:tbl>
          </a:graphicData>
        </a:graphic>
      </p:graphicFrame>
    </p:spTree>
    <p:extLst>
      <p:ext uri="{BB962C8B-B14F-4D97-AF65-F5344CB8AC3E}">
        <p14:creationId xmlns:p14="http://schemas.microsoft.com/office/powerpoint/2010/main" val="693840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224" y="187104"/>
            <a:ext cx="9079359" cy="609600"/>
          </a:xfrm>
        </p:spPr>
        <p:txBody>
          <a:bodyPr/>
          <a:lstStyle/>
          <a:p>
            <a:r>
              <a:rPr lang="en-US" sz="3200" dirty="0" smtClean="0"/>
              <a:t>Questions in support of Shortfalls</a:t>
            </a:r>
            <a:endParaRPr lang="en-US" sz="3200"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7</a:t>
            </a:fld>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3176096741"/>
              </p:ext>
            </p:extLst>
          </p:nvPr>
        </p:nvGraphicFramePr>
        <p:xfrm>
          <a:off x="135468" y="1004759"/>
          <a:ext cx="8866292" cy="4998706"/>
        </p:xfrm>
        <a:graphic>
          <a:graphicData uri="http://schemas.openxmlformats.org/drawingml/2006/table">
            <a:tbl>
              <a:tblPr firstRow="1" bandRow="1">
                <a:tableStyleId>{5C22544A-7EE6-4342-B048-85BDC9FD1C3A}</a:tableStyleId>
              </a:tblPr>
              <a:tblGrid>
                <a:gridCol w="690879">
                  <a:extLst>
                    <a:ext uri="{9D8B030D-6E8A-4147-A177-3AD203B41FA5}">
                      <a16:colId xmlns:a16="http://schemas.microsoft.com/office/drawing/2014/main" val="276818297"/>
                    </a:ext>
                  </a:extLst>
                </a:gridCol>
                <a:gridCol w="2106506">
                  <a:extLst>
                    <a:ext uri="{9D8B030D-6E8A-4147-A177-3AD203B41FA5}">
                      <a16:colId xmlns:a16="http://schemas.microsoft.com/office/drawing/2014/main" val="2971884020"/>
                    </a:ext>
                  </a:extLst>
                </a:gridCol>
                <a:gridCol w="5262880">
                  <a:extLst>
                    <a:ext uri="{9D8B030D-6E8A-4147-A177-3AD203B41FA5}">
                      <a16:colId xmlns:a16="http://schemas.microsoft.com/office/drawing/2014/main" val="1027331242"/>
                    </a:ext>
                  </a:extLst>
                </a:gridCol>
                <a:gridCol w="806027">
                  <a:extLst>
                    <a:ext uri="{9D8B030D-6E8A-4147-A177-3AD203B41FA5}">
                      <a16:colId xmlns:a16="http://schemas.microsoft.com/office/drawing/2014/main" val="1782354133"/>
                    </a:ext>
                  </a:extLst>
                </a:gridCol>
              </a:tblGrid>
              <a:tr h="255383">
                <a:tc>
                  <a:txBody>
                    <a:bodyPr/>
                    <a:lstStyle/>
                    <a:p>
                      <a:pPr algn="l"/>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Category</a:t>
                      </a:r>
                      <a:endParaRPr lang="en-US" sz="1000" b="1" kern="1200" dirty="0">
                        <a:solidFill>
                          <a:schemeClr val="bg1"/>
                        </a:solidFill>
                        <a:effectLst/>
                        <a:latin typeface="Calibri" panose="020F0502020204030204" pitchFamily="34" charset="0"/>
                        <a:ea typeface="Times New Roman" panose="02020603050405020304" pitchFamily="18" charset="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a:solidFill>
                            <a:schemeClr val="bg1"/>
                          </a:solidFill>
                          <a:effectLst/>
                          <a:latin typeface="Calibri" panose="020F0502020204030204" pitchFamily="34" charset="0"/>
                          <a:ea typeface="Times New Roman" panose="02020603050405020304" pitchFamily="18" charset="0"/>
                        </a:rPr>
                        <a:t>Shortfall</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smtClean="0">
                          <a:solidFill>
                            <a:schemeClr val="bg1"/>
                          </a:solidFill>
                          <a:effectLst/>
                          <a:latin typeface="Calibri" panose="020F0502020204030204" pitchFamily="34" charset="0"/>
                          <a:ea typeface="Times New Roman" panose="02020603050405020304" pitchFamily="18" charset="0"/>
                        </a:rPr>
                        <a:t>Questions Associated</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a:lnSpc>
                          <a:spcPct val="133000"/>
                        </a:lnSpc>
                        <a:spcBef>
                          <a:spcPts val="0"/>
                        </a:spcBef>
                        <a:spcAft>
                          <a:spcPts val="0"/>
                        </a:spcAft>
                        <a:tabLst>
                          <a:tab pos="5376545" algn="r"/>
                          <a:tab pos="457200" algn="l"/>
                        </a:tabLst>
                      </a:pPr>
                      <a:r>
                        <a:rPr lang="en-US" sz="1000" b="1" dirty="0" smtClean="0">
                          <a:solidFill>
                            <a:schemeClr val="bg1"/>
                          </a:solidFill>
                          <a:effectLst/>
                          <a:latin typeface="Calibri" panose="020F0502020204030204" pitchFamily="34" charset="0"/>
                          <a:ea typeface="Times New Roman" panose="02020603050405020304" pitchFamily="18" charset="0"/>
                        </a:rPr>
                        <a:t>Applications</a:t>
                      </a:r>
                      <a:endParaRPr lang="en-US" sz="10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2896287132"/>
                  </a:ext>
                </a:extLst>
              </a:tr>
              <a:tr h="607380">
                <a:tc rowSpan="4">
                  <a:txBody>
                    <a:bodyPr/>
                    <a:lstStyle/>
                    <a:p>
                      <a:pPr algn="ctr"/>
                      <a:r>
                        <a:rPr lang="en-US" sz="1000" b="1" kern="1200" dirty="0" smtClean="0">
                          <a:solidFill>
                            <a:schemeClr val="bg1"/>
                          </a:solidFill>
                          <a:effectLst/>
                          <a:latin typeface="Calibri" panose="020F0502020204030204" pitchFamily="34" charset="0"/>
                          <a:ea typeface="Times New Roman" panose="02020603050405020304" pitchFamily="18" charset="0"/>
                          <a:cs typeface="+mn-cs"/>
                        </a:rPr>
                        <a:t>Efficiency</a:t>
                      </a:r>
                      <a:endParaRPr lang="en-US" sz="900" b="1" kern="1200" dirty="0">
                        <a:solidFill>
                          <a:schemeClr val="bg1"/>
                        </a:solidFill>
                        <a:effectLst/>
                        <a:latin typeface="Calibri" panose="020F0502020204030204" pitchFamily="34" charset="0"/>
                        <a:ea typeface="Times New Roman" panose="02020603050405020304" pitchFamily="18" charset="0"/>
                        <a:cs typeface="+mn-cs"/>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2D8A"/>
                    </a:solidFill>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FAA Workforce manual entry of non-automated activities caused by a lack of integration with other essential applications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lvl="0" indent="-171450" algn="l" defTabSz="914400" rtl="0" eaLnBrk="1" fontAlgn="auto" latinLnBrk="0" hangingPunct="1">
                        <a:lnSpc>
                          <a:spcPct val="133000"/>
                        </a:lnSpc>
                        <a:spcBef>
                          <a:spcPts val="0"/>
                        </a:spcBef>
                        <a:spcAft>
                          <a:spcPts val="0"/>
                        </a:spcAft>
                        <a:buClrTx/>
                        <a:buSzTx/>
                        <a:buFont typeface="Arial" panose="020B0604020202020204" pitchFamily="34" charset="0"/>
                        <a:buChar char="•"/>
                        <a:tabLst>
                          <a:tab pos="5376545" algn="r"/>
                          <a:tab pos="457200" algn="l"/>
                        </a:tabLst>
                        <a:defRPr/>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From the list below, check (1) box to represent the minimum and one (1) box to represent the maximum amount of time you spend PER MONTH reentering information from ACAIS into other ASKME applications or vice versa (e.g., CEA)? </a:t>
                      </a:r>
                      <a:endParaRPr lang="en-US" sz="9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ACAIS</a:t>
                      </a:r>
                      <a:endParaRPr lang="en-US" sz="900" kern="1200" dirty="0">
                        <a:solidFill>
                          <a:schemeClr val="dk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3287793"/>
                  </a:ext>
                </a:extLst>
              </a:tr>
              <a:tr h="582507">
                <a:tc vMerge="1">
                  <a:txBody>
                    <a:bodyPr/>
                    <a:lstStyle/>
                    <a:p>
                      <a:endParaRPr lang="en-US" sz="900" kern="1200" dirty="0">
                        <a:solidFill>
                          <a:srgbClr val="000000"/>
                        </a:solidFill>
                        <a:effectLst/>
                        <a:latin typeface="Calibri" panose="020F0502020204030204" pitchFamily="34" charset="0"/>
                        <a:ea typeface="Times New Roman" panose="02020603050405020304" pitchFamily="18" charset="0"/>
                        <a:cs typeface="+mn-cs"/>
                      </a:endParaRPr>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FAA Workforce manual entry of non-automated activities caused by a lack of external user access to the application</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How many times PER YEAR do you update supplier data supplied by PAHs?</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From the list below, check (1) box to represent the minimum and one (1) box to represent the maximum amount of time you spend each time you update supplier data provided by PAHs in ACAIS? </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What is the average number of days required to conduct a POM (PI/SCA) audit? </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From the list below, check (1) box to represent the minimum and one (1) box to represent the maximum amount of travel time required for a domestic audit? (Please exclude QSA and International Audits)</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When traveling to a domestic audit, please check one (1) box to indicate the minimum and one (1) box to indicated the maximum number of people who comprise an Audit Team?</a:t>
                      </a:r>
                      <a:endParaRPr lang="en-US" sz="9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ACAIS</a:t>
                      </a:r>
                      <a:endParaRPr lang="en-US" sz="900" kern="1200" dirty="0">
                        <a:solidFill>
                          <a:schemeClr val="dk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75102408"/>
                  </a:ext>
                </a:extLst>
              </a:tr>
              <a:tr h="609600">
                <a:tc vMerge="1">
                  <a:txBody>
                    <a:bodyPr/>
                    <a:lstStyle/>
                    <a:p>
                      <a:endParaRPr lang="en-US" sz="900" kern="1200" dirty="0">
                        <a:solidFill>
                          <a:srgbClr val="000000"/>
                        </a:solidFill>
                        <a:effectLst/>
                        <a:latin typeface="Calibri" panose="020F0502020204030204" pitchFamily="34" charset="0"/>
                        <a:ea typeface="Times New Roman" panose="02020603050405020304" pitchFamily="18" charset="0"/>
                        <a:cs typeface="+mn-cs"/>
                      </a:endParaRPr>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Required additional time spent performing data identification, updates, and reconciliation due to a lack of data standardization</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What is the average amount of time PER SEARCH required to find a record if you do not have the exact record ID/File number?</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How many searches do you complete PER DAY where you do not have the specific data that is needed?</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From the list below, check (1) box to represent the minimum and one (1) box to represent the maximum amount of time it takes you to complete a simple AWC search  (e.g., application ID)?</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Approximately how much time do you spend repeating searches in AWC each day?</a:t>
                      </a:r>
                      <a:endParaRPr lang="en-US" sz="9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AWC</a:t>
                      </a:r>
                      <a:endParaRPr lang="en-US" sz="900" kern="1200" dirty="0">
                        <a:solidFill>
                          <a:schemeClr val="dk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499435811"/>
                  </a:ext>
                </a:extLst>
              </a:tr>
              <a:tr h="453813">
                <a:tc vMerge="1">
                  <a:txBody>
                    <a:bodyPr/>
                    <a:lstStyle/>
                    <a:p>
                      <a:endParaRPr lang="en-US" sz="900" dirty="0"/>
                    </a:p>
                  </a:txBody>
                  <a:tcPr/>
                </a:tc>
                <a:tc>
                  <a:txBody>
                    <a:bodyPr/>
                    <a:lstStyle/>
                    <a:p>
                      <a:pPr marL="0" marR="0">
                        <a:lnSpc>
                          <a:spcPct val="133000"/>
                        </a:lnSpc>
                        <a:spcBef>
                          <a:spcPts val="0"/>
                        </a:spcBef>
                        <a:spcAft>
                          <a:spcPts val="0"/>
                        </a:spcAft>
                        <a:tabLst>
                          <a:tab pos="5376545" algn="r"/>
                          <a:tab pos="457200" algn="l"/>
                        </a:tabLst>
                      </a:pPr>
                      <a:r>
                        <a:rPr lang="en-US" sz="900" dirty="0">
                          <a:solidFill>
                            <a:srgbClr val="000000"/>
                          </a:solidFill>
                          <a:effectLst/>
                          <a:latin typeface="Calibri" panose="020F0502020204030204" pitchFamily="34" charset="0"/>
                          <a:ea typeface="Times New Roman" panose="02020603050405020304" pitchFamily="18" charset="0"/>
                        </a:rPr>
                        <a:t>Outdated workflows and functionality do not match current AIR business processes and/or needs</a:t>
                      </a:r>
                      <a:endParaRPr lang="en-US" sz="9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Are your search times affected by outdated office codes in AWC daily?</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Approximately how much additional time is added per search because of outdated office codes in AWC daily? </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Does not having office codes in ADD affect how long it takes to complete required reports? </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How many minutes PER REPORT does NOT having office codes in ADD add?</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How many reports do you run each year in ADD? (Ex: 5 reports each year)</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dirty="0" smtClean="0">
                          <a:effectLst/>
                          <a:latin typeface="Calibri" panose="020F0502020204030204" pitchFamily="34" charset="0"/>
                          <a:ea typeface="Times New Roman" panose="02020603050405020304" pitchFamily="18" charset="0"/>
                          <a:cs typeface="Calibri" panose="020F0502020204030204" pitchFamily="34" charset="0"/>
                        </a:rPr>
                        <a:t>How many minutes do you spend correcting or updating documents because of outdated office codes in ACAIS per occurrence? </a:t>
                      </a:r>
                      <a:endParaRPr lang="en-US" sz="9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AWC</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ADD</a:t>
                      </a:r>
                    </a:p>
                    <a:p>
                      <a:pPr marL="171450" marR="0" indent="-171450">
                        <a:lnSpc>
                          <a:spcPct val="133000"/>
                        </a:lnSpc>
                        <a:spcBef>
                          <a:spcPts val="0"/>
                        </a:spcBef>
                        <a:spcAft>
                          <a:spcPts val="0"/>
                        </a:spcAft>
                        <a:buFont typeface="Arial" panose="020B0604020202020204" pitchFamily="34" charset="0"/>
                        <a:buChar char="•"/>
                        <a:tabLst>
                          <a:tab pos="5376545" algn="r"/>
                          <a:tab pos="457200" algn="l"/>
                        </a:tabLst>
                      </a:pPr>
                      <a:r>
                        <a:rPr lang="en-US" sz="900" kern="1200" dirty="0" smtClean="0">
                          <a:solidFill>
                            <a:schemeClr val="dk1"/>
                          </a:solidFill>
                          <a:effectLst/>
                          <a:latin typeface="Calibri" panose="020F0502020204030204" pitchFamily="34" charset="0"/>
                          <a:ea typeface="Times New Roman" panose="02020603050405020304" pitchFamily="18" charset="0"/>
                          <a:cs typeface="Calibri" panose="020F0502020204030204" pitchFamily="34" charset="0"/>
                        </a:rPr>
                        <a:t>ACAIS</a:t>
                      </a:r>
                      <a:endParaRPr lang="en-US" sz="900" kern="1200" dirty="0">
                        <a:solidFill>
                          <a:schemeClr val="dk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15714509"/>
                  </a:ext>
                </a:extLst>
              </a:tr>
            </a:tbl>
          </a:graphicData>
        </a:graphic>
      </p:graphicFrame>
      <p:sp>
        <p:nvSpPr>
          <p:cNvPr id="5" name="TextBox 4"/>
          <p:cNvSpPr txBox="1"/>
          <p:nvPr/>
        </p:nvSpPr>
        <p:spPr bwMode="auto">
          <a:xfrm>
            <a:off x="288224" y="658204"/>
            <a:ext cx="8144576"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rtlCol="0">
            <a:spAutoFit/>
          </a:bodyPr>
          <a:lstStyle/>
          <a:p>
            <a:r>
              <a:rPr lang="en-US" sz="1200" i="1" dirty="0" smtClean="0">
                <a:solidFill>
                  <a:srgbClr val="1D2F68"/>
                </a:solidFill>
              </a:rPr>
              <a:t>Note: Questions are only needed in support of the Efficiency Shortfall Category.</a:t>
            </a:r>
            <a:endParaRPr lang="en-US" sz="1200" i="1" dirty="0">
              <a:solidFill>
                <a:srgbClr val="1D2F68"/>
              </a:solidFill>
              <a:latin typeface="+mj-lt"/>
              <a:ea typeface="+mj-ea"/>
              <a:cs typeface="+mj-cs"/>
            </a:endParaRPr>
          </a:p>
        </p:txBody>
      </p:sp>
    </p:spTree>
    <p:extLst>
      <p:ext uri="{BB962C8B-B14F-4D97-AF65-F5344CB8AC3E}">
        <p14:creationId xmlns:p14="http://schemas.microsoft.com/office/powerpoint/2010/main" val="853241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74438B1A-AF1B-4C8B-993E-1BADE62A2451}" type="slidenum">
              <a:rPr lang="en-US" smtClean="0"/>
              <a:pPr/>
              <a:t>8</a:t>
            </a:fld>
            <a:endParaRPr lang="en-US" dirty="0"/>
          </a:p>
        </p:txBody>
      </p:sp>
      <p:sp>
        <p:nvSpPr>
          <p:cNvPr id="5" name="Title 1"/>
          <p:cNvSpPr txBox="1">
            <a:spLocks/>
          </p:cNvSpPr>
          <p:nvPr/>
        </p:nvSpPr>
        <p:spPr bwMode="auto">
          <a:xfrm>
            <a:off x="2089779" y="1301055"/>
            <a:ext cx="4620053" cy="6378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0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a:lstStyle>
          <a:p>
            <a:pPr algn="ctr" defTabSz="914400"/>
            <a:r>
              <a:rPr lang="en-US" sz="3600" kern="0" dirty="0" smtClean="0">
                <a:solidFill>
                  <a:schemeClr val="accent2"/>
                </a:solidFill>
              </a:rPr>
              <a:t>Data Capture Form</a:t>
            </a:r>
            <a:endParaRPr lang="en-US" sz="3600" kern="0" dirty="0">
              <a:solidFill>
                <a:schemeClr val="accent2"/>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946039710"/>
              </p:ext>
            </p:extLst>
          </p:nvPr>
        </p:nvGraphicFramePr>
        <p:xfrm>
          <a:off x="3799840" y="3139048"/>
          <a:ext cx="1280716" cy="1046872"/>
        </p:xfrm>
        <a:graphic>
          <a:graphicData uri="http://schemas.openxmlformats.org/presentationml/2006/ole">
            <mc:AlternateContent xmlns:mc="http://schemas.openxmlformats.org/markup-compatibility/2006">
              <mc:Choice xmlns:v="urn:schemas-microsoft-com:vml" Requires="v">
                <p:oleObj spid="_x0000_s2057" name="Acrobat Document" showAsIcon="1" r:id="rId4" imgW="914400" imgH="792360" progId="Acrobat.Document.2017">
                  <p:embed/>
                </p:oleObj>
              </mc:Choice>
              <mc:Fallback>
                <p:oleObj name="Acrobat Document" showAsIcon="1" r:id="rId4" imgW="914400" imgH="792360" progId="Acrobat.Document.2017">
                  <p:embed/>
                  <p:pic>
                    <p:nvPicPr>
                      <p:cNvPr id="0" name=""/>
                      <p:cNvPicPr/>
                      <p:nvPr/>
                    </p:nvPicPr>
                    <p:blipFill>
                      <a:blip r:embed="rId5"/>
                      <a:stretch>
                        <a:fillRect/>
                      </a:stretch>
                    </p:blipFill>
                    <p:spPr>
                      <a:xfrm>
                        <a:off x="3799840" y="3139048"/>
                        <a:ext cx="1280716" cy="1046872"/>
                      </a:xfrm>
                      <a:prstGeom prst="rect">
                        <a:avLst/>
                      </a:prstGeom>
                    </p:spPr>
                  </p:pic>
                </p:oleObj>
              </mc:Fallback>
            </mc:AlternateContent>
          </a:graphicData>
        </a:graphic>
      </p:graphicFrame>
    </p:spTree>
    <p:extLst>
      <p:ext uri="{BB962C8B-B14F-4D97-AF65-F5344CB8AC3E}">
        <p14:creationId xmlns:p14="http://schemas.microsoft.com/office/powerpoint/2010/main" val="2724780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sz="2200" b="0" dirty="0" smtClean="0"/>
              <a:t>ASKME AIR Program Manager: Floyd Hawthorne</a:t>
            </a:r>
            <a:r>
              <a:rPr lang="en-US" sz="2200" b="0" dirty="0"/>
              <a:t>, </a:t>
            </a:r>
            <a:r>
              <a:rPr lang="en-US" sz="2200" b="0" dirty="0" smtClean="0"/>
              <a:t>AIR-952</a:t>
            </a:r>
          </a:p>
          <a:p>
            <a:r>
              <a:rPr lang="en-US" sz="2200" b="0" dirty="0" smtClean="0"/>
              <a:t>ASKME AIT Program Manager: Darren Idlett</a:t>
            </a:r>
            <a:r>
              <a:rPr lang="en-US" sz="2200" b="0" dirty="0"/>
              <a:t>, AEM-110</a:t>
            </a:r>
            <a:endParaRPr lang="en-US" sz="2200" b="0" dirty="0" smtClean="0"/>
          </a:p>
          <a:p>
            <a:endParaRPr lang="en-US" sz="2200" b="0" dirty="0"/>
          </a:p>
        </p:txBody>
      </p:sp>
      <p:sp>
        <p:nvSpPr>
          <p:cNvPr id="4" name="Slide Number Placeholder 3"/>
          <p:cNvSpPr>
            <a:spLocks noGrp="1"/>
          </p:cNvSpPr>
          <p:nvPr>
            <p:ph type="sldNum" sz="quarter" idx="4"/>
          </p:nvPr>
        </p:nvSpPr>
        <p:spPr/>
        <p:txBody>
          <a:bodyPr/>
          <a:lstStyle/>
          <a:p>
            <a:fld id="{74438B1A-AF1B-4C8B-993E-1BADE62A2451}" type="slidenum">
              <a:rPr lang="en-US" smtClean="0"/>
              <a:pPr/>
              <a:t>9</a:t>
            </a:fld>
            <a:endParaRPr lang="en-US" dirty="0"/>
          </a:p>
        </p:txBody>
      </p:sp>
    </p:spTree>
    <p:extLst>
      <p:ext uri="{BB962C8B-B14F-4D97-AF65-F5344CB8AC3E}">
        <p14:creationId xmlns:p14="http://schemas.microsoft.com/office/powerpoint/2010/main" val="1296113955"/>
      </p:ext>
    </p:extLst>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16091</TotalTime>
  <Words>1761</Words>
  <Application>Microsoft Office PowerPoint</Application>
  <PresentationFormat>On-screen Show (4:3)</PresentationFormat>
  <Paragraphs>155</Paragraphs>
  <Slides>9</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Helvetica Neue Medium</vt:lpstr>
      <vt:lpstr>Times New Roman</vt:lpstr>
      <vt:lpstr>1_Custom Design</vt:lpstr>
      <vt:lpstr>Acrobat Document</vt:lpstr>
      <vt:lpstr> Aviation Safety Knowledge Management Environment (ASKME) </vt:lpstr>
      <vt:lpstr>Contents</vt:lpstr>
      <vt:lpstr>Purpose</vt:lpstr>
      <vt:lpstr>Requested Information</vt:lpstr>
      <vt:lpstr>ASKME Shortfalls</vt:lpstr>
      <vt:lpstr>ASKME Shortfalls Continued</vt:lpstr>
      <vt:lpstr>Questions in support of Shortfalls</vt:lpstr>
      <vt:lpstr>PowerPoint Presentation</vt:lpstr>
      <vt:lpstr>Contact Information</vt:lpstr>
    </vt:vector>
  </TitlesOfParts>
  <Company>FAA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Aviation Safety Knowledge Management Enterprise Segment 2</dc:title>
  <dc:creator>Mendez, Sarah J-CTR (FAA)</dc:creator>
  <cp:lastModifiedBy>Klausman, Sabrena M-CTR (FAA)</cp:lastModifiedBy>
  <cp:revision>280</cp:revision>
  <dcterms:created xsi:type="dcterms:W3CDTF">2019-04-12T14:12:15Z</dcterms:created>
  <dcterms:modified xsi:type="dcterms:W3CDTF">2021-02-22T16:32:11Z</dcterms:modified>
</cp:coreProperties>
</file>